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66" r:id="rId3"/>
    <p:sldId id="258" r:id="rId4"/>
    <p:sldId id="265" r:id="rId5"/>
    <p:sldId id="259" r:id="rId6"/>
    <p:sldId id="260" r:id="rId7"/>
    <p:sldId id="264" r:id="rId8"/>
    <p:sldId id="261" r:id="rId9"/>
    <p:sldId id="262" r:id="rId10"/>
    <p:sldId id="263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9933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7BAA7-4659-4840-8C58-4DAE16E7C85B}" type="datetimeFigureOut">
              <a:rPr lang="uk-UA" smtClean="0"/>
              <a:t>25.09.2024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CAEA-3E69-4666-A9E3-97C10FC58B6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651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BCAEA-3E69-4666-A9E3-97C10FC58B61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51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BCAEA-3E69-4666-A9E3-97C10FC58B61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985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714356"/>
            <a:ext cx="7772400" cy="2928957"/>
          </a:xfrm>
        </p:spPr>
        <p:txBody>
          <a:bodyPr/>
          <a:lstStyle/>
          <a:p>
            <a:r>
              <a:rPr lang="uk-UA" dirty="0"/>
              <a:t>“ Місце і роль закладу позашкільної освіти в територіальній громаді 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4429132"/>
            <a:ext cx="5114778" cy="1101248"/>
          </a:xfrm>
        </p:spPr>
        <p:txBody>
          <a:bodyPr>
            <a:noAutofit/>
          </a:bodyPr>
          <a:lstStyle/>
          <a:p>
            <a:pPr algn="r"/>
            <a:r>
              <a:rPr lang="uk-UA" sz="24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Назарик</a:t>
            </a:r>
            <a:r>
              <a:rPr lang="uk-UA" sz="24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Н.В.</a:t>
            </a:r>
            <a:r>
              <a:rPr lang="uk-UA" sz="2400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r"/>
            <a:r>
              <a:rPr lang="uk-UA" sz="2400" i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В.о.директора</a:t>
            </a:r>
            <a:r>
              <a:rPr lang="uk-UA" sz="2400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ЦНТДЮТ </a:t>
            </a:r>
          </a:p>
          <a:p>
            <a:pPr algn="r"/>
            <a:r>
              <a:rPr lang="uk-UA" sz="2400" i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Рахівської</a:t>
            </a:r>
            <a:r>
              <a:rPr lang="uk-UA" sz="2400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міської ради</a:t>
            </a:r>
          </a:p>
          <a:p>
            <a:endParaRPr lang="uk-UA" sz="2400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uk-UA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р.</a:t>
            </a:r>
            <a:endParaRPr lang="ru-RU" sz="2400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636912"/>
            <a:ext cx="7200800" cy="3672408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457200" indent="-457200" algn="l"/>
            <a:r>
              <a:rPr lang="uk-UA" sz="3200" dirty="0"/>
              <a:t>1. Недостатня матеріально-технічна база та фінансування</a:t>
            </a:r>
          </a:p>
          <a:p>
            <a:pPr marL="457200" indent="-457200" algn="l">
              <a:buAutoNum type="arabicPeriod"/>
            </a:pPr>
            <a:endParaRPr lang="uk-UA" sz="3200" dirty="0"/>
          </a:p>
          <a:p>
            <a:pPr marL="457200" indent="-457200" algn="l"/>
            <a:r>
              <a:rPr lang="uk-UA" sz="3200" dirty="0"/>
              <a:t>2. Брак кваліфікованих фахівців</a:t>
            </a:r>
          </a:p>
          <a:p>
            <a:pPr marL="457200" indent="-457200" algn="l"/>
            <a:endParaRPr lang="uk-UA" sz="3200" dirty="0"/>
          </a:p>
          <a:p>
            <a:pPr marL="457200" indent="-457200" algn="l"/>
            <a:r>
              <a:rPr lang="uk-UA" sz="3200" dirty="0"/>
              <a:t>3. Важливим чинником щодо ефективної системи позашкільної освіти, як простору інтеграції освітньої спільноти та територіальної громади, є створення партнерської системи взаємодії різнорівневих освітніх закладів, наукових установ, закладів культури 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257330" cy="178595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Виклики та перспективи інтеграції позашкільної освіти </a:t>
            </a:r>
            <a:b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місцеве самоврядування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00800" cy="864096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uk-UA" sz="2400" dirty="0"/>
            </a:br>
            <a:r>
              <a:rPr lang="uk-UA" sz="2400" dirty="0"/>
              <a:t>висновок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484784"/>
            <a:ext cx="7920880" cy="4752528"/>
          </a:xfrm>
          <a:ln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uk-UA" sz="2400" dirty="0"/>
              <a:t>Позашкільні заклади в територіальній громаді — це не просто освітні установи. Вони є важливими осередками соціального, культурного і громадського життя, що сприяють гармонійному розвитку особистості, зміцненню громади та формуванню активних і відповідальних громадян, які відбудовуватимуть Україну та освічену націю. Тому підтримка і розвиток таких закладів має бути одним із пріоритетів у діяльності місцевого самоврядування.</a:t>
            </a:r>
          </a:p>
        </p:txBody>
      </p:sp>
    </p:spTree>
    <p:extLst>
      <p:ext uri="{BB962C8B-B14F-4D97-AF65-F5344CB8AC3E}">
        <p14:creationId xmlns:p14="http://schemas.microsoft.com/office/powerpoint/2010/main" val="2403627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632848" cy="864096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2400" dirty="0"/>
              <a:t>Позашкільна освіта  є цінною для держави, суспільства, громади, дітей, батьків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7623640" cy="5112568"/>
          </a:xfrm>
          <a:ln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100" dirty="0"/>
              <a:t>Саме позашкільна освіта допомагає розвинути здібності і таланти дитини, які можуть бути корисними для неї як зараз, так і в дорослому житті, при виборі майбутньої професії.</a:t>
            </a:r>
          </a:p>
          <a:p>
            <a:r>
              <a:rPr lang="uk-UA" sz="2100" dirty="0"/>
              <a:t>Керівник гуртка у закладі позашкільної освіти має докласти великих зусиль, щоб до нього йшли діти. Не буде дітей – не буде роботи, не буде творчої та обдарованої молоді – не буде майбутнього України.</a:t>
            </a:r>
          </a:p>
          <a:p>
            <a:r>
              <a:rPr lang="uk-UA" sz="2100" dirty="0"/>
              <a:t>В умовах сьогодення практика засвідчує необхідність актуалізувати питання позашкільної освіти, адже функціонування позашкільного закладу в умовах децентралізації відповідає на свої виклики, оскільки має бути створений баланс між інтересами дітей, батьків, правом вибору того чи іншого гуртка, де хоче навчатися дитина.</a:t>
            </a:r>
          </a:p>
        </p:txBody>
      </p:sp>
    </p:spTree>
    <p:extLst>
      <p:ext uri="{BB962C8B-B14F-4D97-AF65-F5344CB8AC3E}">
        <p14:creationId xmlns:p14="http://schemas.microsoft.com/office/powerpoint/2010/main" val="107127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20040"/>
            <a:ext cx="6572296" cy="537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800" dirty="0"/>
              <a:t>1. Освітня функція</a:t>
            </a:r>
            <a:endParaRPr lang="ru-RU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76464" cy="5472608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E16E1-C5B5-7C1D-334C-9F72FB8D64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052737"/>
            <a:ext cx="3888430" cy="5472608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0" y="3936869"/>
            <a:ext cx="4060949" cy="278621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548743" cy="3732466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65" y="403149"/>
            <a:ext cx="3014693" cy="3159432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57017"/>
            <a:ext cx="3672408" cy="26642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21C4F-7528-C4E7-B641-EB966A4CE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116632"/>
            <a:ext cx="3014693" cy="38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1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20040"/>
            <a:ext cx="6572296" cy="537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800" dirty="0"/>
              <a:t>2. Соціалізація і виховання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04571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8245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429552" cy="537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2800" dirty="0"/>
              <a:t>3. Культурний центр громади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5"/>
            <a:ext cx="428396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36" y="764705"/>
            <a:ext cx="439608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95" y="3645024"/>
            <a:ext cx="4403460" cy="30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0119"/>
            <a:ext cx="4248472" cy="30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" y="186558"/>
            <a:ext cx="4299649" cy="313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23" y="221520"/>
            <a:ext cx="4490373" cy="30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59" y="3498120"/>
            <a:ext cx="4490373" cy="306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" y="3498120"/>
            <a:ext cx="4312078" cy="306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0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81" y="332656"/>
            <a:ext cx="7742664" cy="537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2800" dirty="0"/>
              <a:t>4. Профілактика негативних явищ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582339" cy="45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1901"/>
            <a:ext cx="2592287" cy="329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Немає опису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0885"/>
            <a:ext cx="2520280" cy="35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11494"/>
            <a:ext cx="3096344" cy="16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2" y="4396752"/>
            <a:ext cx="3349039" cy="22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286676" cy="537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800" dirty="0"/>
              <a:t>5. Професійне орієнтування</a:t>
            </a:r>
            <a:endParaRPr lang="ru-RU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7" y="3717032"/>
            <a:ext cx="450230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8" y="956750"/>
            <a:ext cx="4158136" cy="26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5283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483</TotalTime>
  <Words>298</Words>
  <Application>Microsoft Office PowerPoint</Application>
  <PresentationFormat>Екран (4:3)</PresentationFormat>
  <Paragraphs>25</Paragraphs>
  <Slides>11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6" baseType="lpstr">
      <vt:lpstr>Calibri</vt:lpstr>
      <vt:lpstr>Trebuchet MS</vt:lpstr>
      <vt:lpstr>Wingdings</vt:lpstr>
      <vt:lpstr>Wingdings 2</vt:lpstr>
      <vt:lpstr>Изящная</vt:lpstr>
      <vt:lpstr>“ Місце і роль закладу позашкільної освіти в територіальній громаді ”</vt:lpstr>
      <vt:lpstr>Позашкільна освіта  є цінною для держави, суспільства, громади, дітей, батьків</vt:lpstr>
      <vt:lpstr>1. Освітня функція</vt:lpstr>
      <vt:lpstr>Презентація PowerPoint</vt:lpstr>
      <vt:lpstr>2. Соціалізація і виховання</vt:lpstr>
      <vt:lpstr>3. Культурний центр громади</vt:lpstr>
      <vt:lpstr>Презентація PowerPoint</vt:lpstr>
      <vt:lpstr>4. Профілактика негативних явищ</vt:lpstr>
      <vt:lpstr>5. Професійне орієнтування</vt:lpstr>
      <vt:lpstr>Виклики та перспективи інтеграції позашкільної освіти  в місцеве самоврядування</vt:lpstr>
      <vt:lpstr> висновок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“Місце і роль закладу позашкільної освіти в територіальній громаді”</dc:title>
  <dc:creator>RBDUT</dc:creator>
  <cp:lastModifiedBy>nasstxs</cp:lastModifiedBy>
  <cp:revision>35</cp:revision>
  <dcterms:created xsi:type="dcterms:W3CDTF">2024-09-23T12:14:18Z</dcterms:created>
  <dcterms:modified xsi:type="dcterms:W3CDTF">2024-09-25T08:35:47Z</dcterms:modified>
</cp:coreProperties>
</file>