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87" r:id="rId13"/>
    <p:sldId id="268" r:id="rId14"/>
    <p:sldId id="288" r:id="rId15"/>
    <p:sldId id="289" r:id="rId16"/>
    <p:sldId id="296" r:id="rId17"/>
    <p:sldId id="290" r:id="rId18"/>
    <p:sldId id="272" r:id="rId19"/>
    <p:sldId id="273" r:id="rId20"/>
    <p:sldId id="274" r:id="rId21"/>
    <p:sldId id="277" r:id="rId22"/>
    <p:sldId id="279" r:id="rId23"/>
    <p:sldId id="280" r:id="rId24"/>
    <p:sldId id="282" r:id="rId25"/>
    <p:sldId id="293" r:id="rId26"/>
    <p:sldId id="283" r:id="rId27"/>
    <p:sldId id="295" r:id="rId28"/>
    <p:sldId id="294" r:id="rId29"/>
    <p:sldId id="297" r:id="rId30"/>
    <p:sldId id="298" r:id="rId31"/>
    <p:sldId id="284" r:id="rId32"/>
    <p:sldId id="292" r:id="rId33"/>
    <p:sldId id="285" r:id="rId34"/>
    <p:sldId id="28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33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397" autoAdjust="0"/>
    <p:restoredTop sz="94640" autoAdjust="0"/>
  </p:normalViewPr>
  <p:slideViewPr>
    <p:cSldViewPr>
      <p:cViewPr varScale="1">
        <p:scale>
          <a:sx n="86" d="100"/>
          <a:sy n="86" d="100"/>
        </p:scale>
        <p:origin x="5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25" cy="6858000"/>
          </a:xfrm>
          <a:prstGeom prst="rect">
            <a:avLst/>
          </a:prstGeom>
        </p:spPr>
      </p:pic>
      <p:pic>
        <p:nvPicPr>
          <p:cNvPr id="1026" name="Picture 2" descr="C:\Users\Dzvinka\Desktop\h2\20181123_121937-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428868"/>
            <a:ext cx="3000396" cy="379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214414" y="500043"/>
            <a:ext cx="728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b="1" kern="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Рахівський районний будинок дитячої та юнацької творчості</a:t>
            </a:r>
            <a:endParaRPr lang="uk-UA" altLang="uk-UA" sz="2000" b="1" kern="0" dirty="0" smtClean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248" y="3071811"/>
            <a:ext cx="45005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altLang="uk-UA" sz="2400" b="1" kern="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керівник </a:t>
            </a:r>
            <a:r>
              <a:rPr lang="uk-UA" altLang="uk-UA" sz="2400" b="1" kern="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гуртка </a:t>
            </a:r>
          </a:p>
          <a:p>
            <a:pPr lvl="0" algn="ctr">
              <a:defRPr/>
            </a:pPr>
            <a:r>
              <a:rPr lang="uk-UA" altLang="uk-UA" sz="2400" b="1" kern="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“ Декоративно – образотворче  </a:t>
            </a:r>
            <a:br>
              <a:rPr lang="uk-UA" altLang="uk-UA" sz="2400" b="1" kern="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altLang="uk-UA" sz="2400" b="1" kern="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мистецтво ”</a:t>
            </a:r>
          </a:p>
          <a:p>
            <a:pPr lvl="0" algn="ctr">
              <a:defRPr/>
            </a:pPr>
            <a:r>
              <a:rPr lang="uk-UA" altLang="uk-UA" sz="2400" b="1" kern="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Рахівського РБДЮТ</a:t>
            </a:r>
            <a:br>
              <a:rPr lang="uk-UA" altLang="uk-UA" sz="2400" b="1" kern="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uk-UA" altLang="uk-UA" sz="3200" b="1" kern="0" dirty="0" smtClean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1214423"/>
            <a:ext cx="73581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i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Портфоліо</a:t>
            </a:r>
          </a:p>
          <a:p>
            <a:pPr algn="ctr"/>
            <a:r>
              <a:rPr lang="uk-UA" sz="2800" b="1" i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“ Мій педагогічний досвід роботи ”</a:t>
            </a:r>
            <a:endParaRPr lang="ru-RU" sz="28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86248" y="4714884"/>
            <a:ext cx="45005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altLang="uk-UA" sz="2800" b="1" kern="0" cap="all" spc="0" dirty="0" err="1" smtClean="0">
                <a:ln w="0"/>
                <a:solidFill>
                  <a:srgbClr val="660066"/>
                </a:solidFill>
                <a:effectLst>
                  <a:reflection blurRad="12700" stA="50000" endPos="50000" dist="5000" dir="5400000" sy="-100000" rotWithShape="0"/>
                </a:effectLst>
              </a:rPr>
              <a:t>Ліщук</a:t>
            </a:r>
            <a:r>
              <a:rPr lang="uk-UA" altLang="uk-UA" sz="2800" b="1" kern="0" cap="all" spc="0" dirty="0" smtClean="0">
                <a:ln w="0"/>
                <a:solidFill>
                  <a:srgbClr val="660066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altLang="uk-UA" sz="2800" b="1" kern="0" cap="all" spc="0" dirty="0" smtClean="0">
                <a:ln w="0"/>
                <a:solidFill>
                  <a:srgbClr val="660066"/>
                </a:solidFill>
                <a:effectLst>
                  <a:reflection blurRad="12700" stA="50000" endPos="50000" dist="5000" dir="5400000" sy="-100000" rotWithShape="0"/>
                </a:effectLst>
              </a:rPr>
              <a:t>Марина Іванівна</a:t>
            </a:r>
            <a:endParaRPr lang="ru-RU" sz="2800" b="1" cap="all" spc="0" dirty="0">
              <a:ln w="0"/>
              <a:solidFill>
                <a:srgbClr val="6600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14612" y="214290"/>
            <a:ext cx="3571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 smtClean="0">
                <a:solidFill>
                  <a:srgbClr val="003300"/>
                </a:solidFill>
                <a:latin typeface="Times New Roman" pitchFamily="18" charset="0"/>
                <a:ea typeface="Adobe Song Std L" pitchFamily="18" charset="-128"/>
                <a:cs typeface="Times New Roman" pitchFamily="18" charset="0"/>
              </a:rPr>
              <a:t>Роботи</a:t>
            </a:r>
            <a:r>
              <a:rPr lang="en-US" altLang="uk-UA" sz="2800" b="1" dirty="0" smtClean="0">
                <a:solidFill>
                  <a:srgbClr val="003300"/>
                </a:solidFill>
                <a:latin typeface="Times New Roman" pitchFamily="18" charset="0"/>
                <a:ea typeface="Adobe Song Std L" pitchFamily="18" charset="-128"/>
                <a:cs typeface="Times New Roman" pitchFamily="18" charset="0"/>
              </a:rPr>
              <a:t> </a:t>
            </a:r>
            <a:r>
              <a:rPr lang="uk-UA" altLang="uk-UA" sz="2800" b="1" dirty="0" smtClean="0">
                <a:solidFill>
                  <a:srgbClr val="003300"/>
                </a:solidFill>
                <a:latin typeface="Times New Roman" pitchFamily="18" charset="0"/>
                <a:ea typeface="Adobe Song Std L" pitchFamily="18" charset="-128"/>
                <a:cs typeface="Times New Roman" pitchFamily="18" charset="0"/>
              </a:rPr>
              <a:t>гуртківців</a:t>
            </a:r>
            <a:endParaRPr lang="ru-RU" sz="2800" dirty="0">
              <a:solidFill>
                <a:srgbClr val="003300"/>
              </a:solidFill>
              <a:latin typeface="Times New Roman" pitchFamily="18" charset="0"/>
              <a:ea typeface="Adobe Song Std L" pitchFamily="18" charset="-128"/>
              <a:cs typeface="Times New Roman" pitchFamily="18" charset="0"/>
            </a:endParaRPr>
          </a:p>
        </p:txBody>
      </p:sp>
      <p:pic>
        <p:nvPicPr>
          <p:cNvPr id="1026" name="Picture 2" descr="C:\Users\Dzvinka\Desktop\h2\100_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928670"/>
            <a:ext cx="7286676" cy="5465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C:\Users\Dzvinka\Desktop\h2\100_1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500042"/>
            <a:ext cx="3905278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Dzvinka\Desktop\h2\100_1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643182"/>
            <a:ext cx="2857520" cy="3810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Dzvinka\Desktop\h2\100_1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2571744"/>
            <a:ext cx="2964656" cy="395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28992" y="3929066"/>
            <a:ext cx="1857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400" b="1" i="1" dirty="0" smtClean="0">
                <a:latin typeface="Times New Roman" pitchFamily="18" charset="0"/>
                <a:cs typeface="Times New Roman" pitchFamily="18" charset="0"/>
              </a:rPr>
              <a:t>“ Гратаж 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 descr="C:\Users\Dzvinka\Desktop\h2\55220d91f18ccb6ae411a2079a69fab5.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500306"/>
            <a:ext cx="2614618" cy="3588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Dzvinka\Desktop\h2\99ce50d7a703a3b1d14c43685f5c6d61.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285860"/>
            <a:ext cx="2905132" cy="3914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Dzvinka\Desktop\h2\b63b0b9c02c7d46aa39c04853ad222d4.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2285992"/>
            <a:ext cx="2928926" cy="3954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638729" y="285728"/>
            <a:ext cx="58665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altLang="uk-UA" sz="3600" b="1" i="1" cap="all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“ Пуантилізм ”</a:t>
            </a:r>
            <a:endParaRPr lang="ru-RU" sz="3600" b="1" cap="all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57686" y="428604"/>
            <a:ext cx="4143404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altLang="uk-UA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 Скетчінг ”</a:t>
            </a:r>
          </a:p>
        </p:txBody>
      </p:sp>
      <p:pic>
        <p:nvPicPr>
          <p:cNvPr id="4098" name="Picture 2" descr="C:\Users\Dzvinka\Desktop\h2\20210111_20294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2857520" cy="3921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Dzvinka\Desktop\h2\20210102_192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500174"/>
            <a:ext cx="2786082" cy="3785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D:\МОЯ ТВОРЧІСТЬ\Роботи що йдуть до виставки 2021р\Піони. 2017. Акварель 20х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2357430"/>
            <a:ext cx="2857520" cy="3919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43174" y="714356"/>
            <a:ext cx="3429024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uk-UA" altLang="uk-UA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 Пуантилізм “</a:t>
            </a:r>
          </a:p>
        </p:txBody>
      </p:sp>
      <p:pic>
        <p:nvPicPr>
          <p:cNvPr id="5122" name="Picture 2" descr="C:\Users\Dzvinka\Desktop\h2\100_1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785926"/>
            <a:ext cx="3018236" cy="4024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Dzvinka\Desktop\h2\100_1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785926"/>
            <a:ext cx="3571900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71802" y="357166"/>
            <a:ext cx="2928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000" b="1" dirty="0" smtClean="0">
                <a:solidFill>
                  <a:srgbClr val="003300"/>
                </a:solidFill>
              </a:rPr>
              <a:t>“ Робота на асоціацію “</a:t>
            </a:r>
          </a:p>
        </p:txBody>
      </p:sp>
      <p:pic>
        <p:nvPicPr>
          <p:cNvPr id="6147" name="Picture 3" descr="C:\Users\Dzvinka\Desktop\h2\20200306_150349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857233"/>
            <a:ext cx="4714907" cy="5601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71802" y="357166"/>
            <a:ext cx="292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800" b="1" dirty="0" smtClean="0">
                <a:solidFill>
                  <a:srgbClr val="003300"/>
                </a:solidFill>
              </a:rPr>
              <a:t>“ </a:t>
            </a:r>
            <a:r>
              <a:rPr lang="uk-UA" altLang="uk-UA" sz="2800" b="1" dirty="0" err="1" smtClean="0">
                <a:solidFill>
                  <a:srgbClr val="003300"/>
                </a:solidFill>
              </a:rPr>
              <a:t>Кляксографія</a:t>
            </a:r>
            <a:r>
              <a:rPr lang="uk-UA" altLang="uk-UA" sz="2800" b="1" dirty="0" smtClean="0">
                <a:solidFill>
                  <a:srgbClr val="003300"/>
                </a:solidFill>
              </a:rPr>
              <a:t> “</a:t>
            </a:r>
          </a:p>
        </p:txBody>
      </p:sp>
      <p:pic>
        <p:nvPicPr>
          <p:cNvPr id="19458" name="Picture 2" descr="C:\Users\Dzvinka\Desktop\h2\20201118_153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1071547"/>
            <a:ext cx="3286148" cy="2749308"/>
          </a:xfrm>
          <a:prstGeom prst="rect">
            <a:avLst/>
          </a:prstGeom>
          <a:noFill/>
        </p:spPr>
      </p:pic>
      <p:pic>
        <p:nvPicPr>
          <p:cNvPr id="19459" name="Picture 3" descr="C:\Users\Dzvinka\Desktop\h2\20210114_191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643050"/>
            <a:ext cx="2286016" cy="4143404"/>
          </a:xfrm>
          <a:prstGeom prst="rect">
            <a:avLst/>
          </a:prstGeom>
          <a:noFill/>
        </p:spPr>
      </p:pic>
      <p:pic>
        <p:nvPicPr>
          <p:cNvPr id="19460" name="Picture 4" descr="C:\Users\Dzvinka\Desktop\h2\20201118_154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429000"/>
            <a:ext cx="3286148" cy="3028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68534" y="500042"/>
            <a:ext cx="2875102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uk-UA" altLang="uk-UA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Робота з натури</a:t>
            </a:r>
          </a:p>
        </p:txBody>
      </p:sp>
      <p:pic>
        <p:nvPicPr>
          <p:cNvPr id="7170" name="Picture 2" descr="C:\Users\Dzvinka\Desktop\h2\IMG_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357298"/>
            <a:ext cx="6572296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0232" y="357166"/>
            <a:ext cx="5214974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</a:rPr>
              <a:t>Колективна робота</a:t>
            </a:r>
            <a:endParaRPr lang="uk-UA" altLang="uk-UA" sz="3200" b="1" dirty="0" smtClean="0">
              <a:solidFill>
                <a:srgbClr val="0070C0"/>
              </a:solidFill>
            </a:endParaRPr>
          </a:p>
        </p:txBody>
      </p:sp>
      <p:pic>
        <p:nvPicPr>
          <p:cNvPr id="8194" name="Picture 2" descr="C:\Users\Dzvinka\Desktop\h2\100_1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285860"/>
            <a:ext cx="6238892" cy="4679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57620" y="428604"/>
            <a:ext cx="5000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 smtClean="0">
                <a:latin typeface="Times New Roman" pitchFamily="18" charset="0"/>
                <a:cs typeface="Times New Roman" pitchFamily="18" charset="0"/>
              </a:rPr>
              <a:t>Виставка робіт гуртка</a:t>
            </a:r>
            <a:br>
              <a:rPr lang="uk-UA" alt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altLang="uk-UA" sz="2800" b="1" dirty="0" smtClean="0">
                <a:latin typeface="Times New Roman" pitchFamily="18" charset="0"/>
                <a:cs typeface="Times New Roman" pitchFamily="18" charset="0"/>
              </a:rPr>
              <a:t>Декоративно-образотворчого мистецтва</a:t>
            </a:r>
            <a:endParaRPr lang="uk-UA" altLang="uk-UA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Dzvinka\Desktop\h2\20170601_133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3071834" cy="5461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Dzvinka\Desktop\h2\20170601_133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357430"/>
            <a:ext cx="5143536" cy="376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a840e0f176193d9947488df488f3ba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Овал 6"/>
          <p:cNvSpPr/>
          <p:nvPr/>
        </p:nvSpPr>
        <p:spPr>
          <a:xfrm>
            <a:off x="571472" y="857232"/>
            <a:ext cx="2643206" cy="2428892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Анкетні дані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643306" y="3429000"/>
            <a:ext cx="5000660" cy="157163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Освіта: вища, </a:t>
            </a:r>
          </a:p>
          <a:p>
            <a:pPr algn="ctr">
              <a:defRPr/>
            </a:pP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Івано-Франківський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Прикарпатський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Національний Університет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ім. В. Стефаника</a:t>
            </a:r>
            <a:endParaRPr lang="uk-UA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286248" y="2143116"/>
            <a:ext cx="4286280" cy="107157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uk-UA" sz="2400" b="1" dirty="0" smtClean="0">
                <a:solidFill>
                  <a:schemeClr val="bg1"/>
                </a:solidFill>
                <a:latin typeface="Monotype Corsiva" pitchFamily="66" charset="0"/>
              </a:rPr>
              <a:t>Педагогічний стаж:  </a:t>
            </a:r>
            <a:r>
              <a:rPr lang="en-US" sz="2400" b="1" dirty="0" smtClean="0">
                <a:solidFill>
                  <a:schemeClr val="bg1"/>
                </a:solidFill>
                <a:latin typeface="Monotype Corsiva" pitchFamily="66" charset="0"/>
              </a:rPr>
              <a:t>14 </a:t>
            </a:r>
            <a:r>
              <a:rPr lang="uk-UA" sz="2400" b="1" dirty="0" smtClean="0">
                <a:solidFill>
                  <a:schemeClr val="bg1"/>
                </a:solidFill>
                <a:latin typeface="Monotype Corsiva" pitchFamily="66" charset="0"/>
              </a:rPr>
              <a:t>років</a:t>
            </a:r>
            <a:endParaRPr lang="ru-RU" sz="24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143504" y="500042"/>
            <a:ext cx="3571900" cy="1285884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uk-UA" sz="2400" b="1" i="1" dirty="0" smtClean="0">
                <a:solidFill>
                  <a:schemeClr val="bg1"/>
                </a:solidFill>
                <a:latin typeface="Monotype Corsiva" pitchFamily="66" charset="0"/>
              </a:rPr>
              <a:t>Дата народження:</a:t>
            </a:r>
            <a:endParaRPr lang="en-US" sz="2400" b="1" i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sz="2400" b="1" i="1" dirty="0" smtClean="0">
                <a:solidFill>
                  <a:schemeClr val="bg1"/>
                </a:solidFill>
                <a:latin typeface="Monotype Corsiva" pitchFamily="66" charset="0"/>
              </a:rPr>
              <a:t>06.11.19</a:t>
            </a:r>
            <a:r>
              <a:rPr lang="en-US" sz="2400" b="1" i="1" dirty="0" smtClean="0">
                <a:solidFill>
                  <a:schemeClr val="bg1"/>
                </a:solidFill>
                <a:latin typeface="Monotype Corsiva" pitchFamily="66" charset="0"/>
              </a:rPr>
              <a:t>84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42910" y="5143512"/>
            <a:ext cx="8001056" cy="1357322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Курси підвищення кваліфікації: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м. Ужгород, ЗІППО, курси керівників гуртків, 2018 р.</a:t>
            </a:r>
            <a:endParaRPr lang="uk-UA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143240" y="1214422"/>
            <a:ext cx="1857388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6200000" flipH="1">
            <a:off x="642910" y="4214818"/>
            <a:ext cx="1928826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2643174" y="3071810"/>
            <a:ext cx="928694" cy="928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143240" y="2428868"/>
            <a:ext cx="1071570" cy="1428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3043" y="571480"/>
            <a:ext cx="6072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Участь у благодійних акціях </a:t>
            </a:r>
            <a:endParaRPr lang="uk-UA" altLang="uk-UA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МОЯ ТВОРЧІСТЬ\212_1612\IMG_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357298"/>
            <a:ext cx="5811123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3042" y="428604"/>
            <a:ext cx="6696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400" b="1" i="1" dirty="0" smtClean="0">
                <a:latin typeface="Times New Roman" pitchFamily="18" charset="0"/>
                <a:cs typeface="Times New Roman" pitchFamily="18" charset="0"/>
              </a:rPr>
              <a:t>Конкурсні роботи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altLang="uk-UA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099" y="1643050"/>
            <a:ext cx="73581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altLang="uk-UA" sz="2400" b="1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Творчі роботи на вільну тему в довільній техніці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altLang="uk-UA" sz="2400" b="1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Конкурс робіт на задану тему в довільній техніці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altLang="uk-UA" sz="2400" b="1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Конкурс робіт в заданій темі з одного виду образотворчого мистецтва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altLang="uk-UA" sz="2400" b="1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Участь у міських, районних, обласних та всеукраїнських конкурсах</a:t>
            </a:r>
          </a:p>
          <a:p>
            <a:endParaRPr lang="uk-UA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28794" y="571481"/>
            <a:ext cx="6072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400" b="1" dirty="0" smtClean="0">
                <a:latin typeface="Times New Roman" pitchFamily="18" charset="0"/>
                <a:cs typeface="Times New Roman" pitchFamily="18" charset="0"/>
              </a:rPr>
              <a:t>Участь у міських, районних,обласних та  всеукраїнських конкурсах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Dzvinka\Desktop\h2\20170520_175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2786082" cy="4373067"/>
          </a:xfrm>
          <a:prstGeom prst="rect">
            <a:avLst/>
          </a:prstGeom>
          <a:noFill/>
        </p:spPr>
      </p:pic>
      <p:pic>
        <p:nvPicPr>
          <p:cNvPr id="18435" name="Picture 3" descr="C:\Users\Dzvinka\Desktop\h2\32423185_1794044154044644_1996402022970032128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786058"/>
            <a:ext cx="3214710" cy="3771454"/>
          </a:xfrm>
          <a:prstGeom prst="rect">
            <a:avLst/>
          </a:prstGeom>
          <a:noFill/>
        </p:spPr>
      </p:pic>
      <p:pic>
        <p:nvPicPr>
          <p:cNvPr id="18436" name="Picture 4" descr="C:\Users\Dzvinka\Desktop\h2\33123346_1803502493098810_4766037633988034560_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1357298"/>
            <a:ext cx="2714612" cy="3619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43174" y="357166"/>
            <a:ext cx="3429024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Наші нагороди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Dzvinka\Desktop\h2\IMG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142984"/>
            <a:ext cx="5286412" cy="49428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5984" y="214290"/>
            <a:ext cx="4929222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uk-UA" altLang="uk-UA" sz="3600" b="1" dirty="0" smtClean="0">
                <a:solidFill>
                  <a:srgbClr val="C00000"/>
                </a:solidFill>
              </a:rPr>
              <a:t>МОЇ ТВОРЧІ </a:t>
            </a:r>
            <a:r>
              <a:rPr lang="uk-UA" altLang="uk-UA" sz="3600" b="1" dirty="0" smtClean="0">
                <a:solidFill>
                  <a:srgbClr val="C00000"/>
                </a:solidFill>
              </a:rPr>
              <a:t>РОБОТИ</a:t>
            </a:r>
            <a:endParaRPr lang="ru-RU" sz="3600" b="1" dirty="0"/>
          </a:p>
        </p:txBody>
      </p:sp>
      <p:pic>
        <p:nvPicPr>
          <p:cNvPr id="13314" name="Picture 2" descr="D:\МОЯ ТВОРЧІСТЬ\МОЇ РОБОТИ\Відредаговані\_DSC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00108"/>
            <a:ext cx="3767127" cy="2511418"/>
          </a:xfrm>
          <a:prstGeom prst="rect">
            <a:avLst/>
          </a:prstGeom>
          <a:noFill/>
        </p:spPr>
      </p:pic>
      <p:pic>
        <p:nvPicPr>
          <p:cNvPr id="13315" name="Picture 3" descr="D:\МОЯ ТВОРЧІСТЬ\МОЇ РОБОТИ\Відредаговані\2013-07-30 16.35.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00108"/>
            <a:ext cx="3657557" cy="2528854"/>
          </a:xfrm>
          <a:prstGeom prst="rect">
            <a:avLst/>
          </a:prstGeom>
          <a:noFill/>
        </p:spPr>
      </p:pic>
      <p:pic>
        <p:nvPicPr>
          <p:cNvPr id="13319" name="Picture 7" descr="D:\МОЯ ТВОРЧІСТЬ\МОЇ РОБОТИ\Відредаговані\Коридор-2012р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714752"/>
            <a:ext cx="3714776" cy="2786082"/>
          </a:xfrm>
          <a:prstGeom prst="rect">
            <a:avLst/>
          </a:prstGeom>
          <a:noFill/>
        </p:spPr>
      </p:pic>
      <p:pic>
        <p:nvPicPr>
          <p:cNvPr id="13320" name="Picture 8" descr="D:\МОЯ ТВОРЧІСТЬ\МОЇ РОБОТИ\Відредаговані\Розпис ..Сафарі..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3786190"/>
            <a:ext cx="3619525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6" name="Picture 4" descr="D:\МОЯ ТВОРЧІСТЬ\МОЇ РОБОТИ\Відредаговані\20161231_09295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71876"/>
            <a:ext cx="3714776" cy="2664850"/>
          </a:xfrm>
          <a:prstGeom prst="rect">
            <a:avLst/>
          </a:prstGeom>
          <a:noFill/>
        </p:spPr>
      </p:pic>
      <p:pic>
        <p:nvPicPr>
          <p:cNvPr id="13317" name="Picture 5" descr="D:\МОЯ ТВОРЧІСТЬ\Роботи що йдуть до виставки 2021р\ХЛІБ ДУШІ.2020р. 20х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642918"/>
            <a:ext cx="3714776" cy="2603922"/>
          </a:xfrm>
          <a:prstGeom prst="rect">
            <a:avLst/>
          </a:prstGeom>
          <a:noFill/>
        </p:spPr>
      </p:pic>
      <p:pic>
        <p:nvPicPr>
          <p:cNvPr id="8" name="Picture 3" descr="D:\МОЯ ТВОРЧІСТЬ\Роботи що йдуть до виставки 2021р\Незабудки.пол.олія 35х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214422"/>
            <a:ext cx="3038615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1671" y="785794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6" name="Picture 6" descr="D:\МОЯ ТВОРЧІСТЬ\Роботи що йдуть до виставки 2021р\Рахівські Марічки. пол.олія 45х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2633569" cy="3360316"/>
          </a:xfrm>
          <a:prstGeom prst="rect">
            <a:avLst/>
          </a:prstGeom>
          <a:noFill/>
        </p:spPr>
      </p:pic>
      <p:pic>
        <p:nvPicPr>
          <p:cNvPr id="14338" name="Picture 2" descr="D:\МОЯ ТВОРЧІСТЬ\Роботи що йдуть до виставки 2021р\Літні яблучка. пол.олія 45х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285860"/>
            <a:ext cx="2682078" cy="3500462"/>
          </a:xfrm>
          <a:prstGeom prst="rect">
            <a:avLst/>
          </a:prstGeom>
          <a:noFill/>
        </p:spPr>
      </p:pic>
      <p:pic>
        <p:nvPicPr>
          <p:cNvPr id="14340" name="Picture 4" descr="D:\МОЯ ТВОРЧІСТЬ\Роботи що йдуть до виставки 2021р\image-0-02-0a-218f0d834e1448c879dbfc1f2e08e38c6804b2dad46c69dbad319fe8fa2a83ff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3714752"/>
            <a:ext cx="3571900" cy="2856420"/>
          </a:xfrm>
          <a:prstGeom prst="rect">
            <a:avLst/>
          </a:prstGeom>
          <a:noFill/>
        </p:spPr>
      </p:pic>
      <p:pic>
        <p:nvPicPr>
          <p:cNvPr id="14341" name="Picture 5" descr="D:\МОЯ ТВОРЧІСТЬ\Роботи що йдуть до виставки 2021р\image-0-02-0a-02c1ebb9bc247ea6dfb06dd4f2172815462ae65eec4a4d5779d9df95b1afbed0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57166"/>
            <a:ext cx="2147941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1671" y="785794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15362" name="Picture 2" descr="D:\МОЯ ТВОРЧІСТЬ\Роботи що йдуть до виставки 2021р\Сусідська хатинка 2016р. пол.олія 41.5+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3929090" cy="2988443"/>
          </a:xfrm>
          <a:prstGeom prst="rect">
            <a:avLst/>
          </a:prstGeom>
          <a:noFill/>
        </p:spPr>
      </p:pic>
      <p:pic>
        <p:nvPicPr>
          <p:cNvPr id="15363" name="Picture 3" descr="D:\МОЯ ТВОРЧІСТЬ\Роботи що йдуть до виставки 2021р\ДОРОГА ДО ЛІСУ.45+55пол.олі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28604"/>
            <a:ext cx="3640897" cy="2928934"/>
          </a:xfrm>
          <a:prstGeom prst="rect">
            <a:avLst/>
          </a:prstGeom>
          <a:noFill/>
        </p:spPr>
      </p:pic>
      <p:pic>
        <p:nvPicPr>
          <p:cNvPr id="15365" name="Picture 5" descr="D:\МОЯ ТВОРЧІСТЬ\Роботи що йдуть до виставки 2021р\image-0-02-0a-8c7cd0b4bf08d7f22b6d1fefd2596bd1f1db5b16dcded45693ef4e6101ea5143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500438"/>
            <a:ext cx="3929090" cy="3119787"/>
          </a:xfrm>
          <a:prstGeom prst="rect">
            <a:avLst/>
          </a:prstGeom>
          <a:noFill/>
        </p:spPr>
      </p:pic>
      <p:pic>
        <p:nvPicPr>
          <p:cNvPr id="15366" name="Picture 6" descr="D:\МОЯ ТВОРЧІСТЬ\Роботи що йдуть до виставки 2021р\image-0-02-0a-0f930631ce31a14d49f9d008d6d472a0571c1728407b94f62e02c72aa599e24a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500438"/>
            <a:ext cx="3714776" cy="30966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1671" y="428604"/>
            <a:ext cx="59293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Виставка робіт живопису у Словаччині,Угорщині та Румунії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17410" name="Picture 2" descr="C:\Users\Dzvinka\Desktop\h2\379622_421065208009219_80900998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643182"/>
            <a:ext cx="4667261" cy="3500446"/>
          </a:xfrm>
          <a:prstGeom prst="rect">
            <a:avLst/>
          </a:prstGeom>
          <a:noFill/>
        </p:spPr>
      </p:pic>
      <p:pic>
        <p:nvPicPr>
          <p:cNvPr id="17411" name="Picture 3" descr="C:\Users\Dzvinka\Desktop\h2\993589_421066648009075_74610388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785926"/>
            <a:ext cx="4000496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1671" y="214290"/>
            <a:ext cx="59293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Участь у міжнародному пленері, Румунія</a:t>
            </a:r>
          </a:p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Repedea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Maramures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20482" name="Picture 2" descr="C:\Users\Dzvinka\Desktop\h2\_DSC05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85860"/>
            <a:ext cx="3624251" cy="2416167"/>
          </a:xfrm>
          <a:prstGeom prst="rect">
            <a:avLst/>
          </a:prstGeom>
          <a:noFill/>
        </p:spPr>
      </p:pic>
      <p:pic>
        <p:nvPicPr>
          <p:cNvPr id="20483" name="Picture 3" descr="C:\Users\Dzvinka\Desktop\h2\_DSC05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857628"/>
            <a:ext cx="3838565" cy="2559043"/>
          </a:xfrm>
          <a:prstGeom prst="rect">
            <a:avLst/>
          </a:prstGeom>
          <a:noFill/>
        </p:spPr>
      </p:pic>
      <p:pic>
        <p:nvPicPr>
          <p:cNvPr id="20484" name="Picture 4" descr="C:\Users\Dzvinka\Desktop\h2\IMG_0022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643050"/>
            <a:ext cx="3374528" cy="4192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1190" y="785794"/>
            <a:ext cx="47416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Тема досвіду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2285992"/>
            <a:ext cx="792961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uk-UA" sz="3200" b="1" i="1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3200" b="1" i="1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Розвиток та розкриття </a:t>
            </a:r>
            <a:r>
              <a:rPr lang="uk-UA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творчого </a:t>
            </a:r>
            <a:r>
              <a:rPr kumimoji="0" lang="uk-UA" sz="3200" b="1" i="1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потенціалу вихованців за допомогою  нетрадиційних</a:t>
            </a:r>
            <a:r>
              <a:rPr kumimoji="0" lang="uk-UA" sz="3200" b="1" i="1" u="none" strike="noStrike" cap="all" spc="0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3200" b="1" i="1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технік</a:t>
            </a:r>
            <a:r>
              <a:rPr kumimoji="0" lang="uk-UA" sz="3200" b="1" i="1" u="none" strike="noStrike" cap="all" spc="0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3200" b="1" i="1" u="none" strike="noStrike" cap="all" spc="0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малювання </a:t>
            </a:r>
            <a:r>
              <a:rPr kumimoji="0" lang="uk-UA" sz="3200" b="1" i="1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заняттях декоративно-образотворчого мистецтва</a:t>
            </a:r>
            <a:r>
              <a:rPr kumimoji="0" lang="uk-UA" sz="3200" b="1" i="1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1671" y="214290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21506" name="Picture 2" descr="C:\Users\Dzvinka\Desktop\h2\023b0af52b92c5066e9d2ea6a226e1ce.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285860"/>
            <a:ext cx="4381531" cy="3286148"/>
          </a:xfrm>
          <a:prstGeom prst="rect">
            <a:avLst/>
          </a:prstGeom>
          <a:noFill/>
        </p:spPr>
      </p:pic>
      <p:pic>
        <p:nvPicPr>
          <p:cNvPr id="21507" name="Picture 3" descr="C:\Users\Dzvinka\Desktop\h2\20190831_181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286124"/>
            <a:ext cx="4500594" cy="302893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14415" y="357166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Міжнародний Гуцульський фестиваль ХХІ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Вижниця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- 2019р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1671" y="785794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85729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Оформлення великодніх композицій,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майстер-класи по писанкарству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Dzvinka\Desktop\h2\20170407_110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071546"/>
            <a:ext cx="5572164" cy="3134342"/>
          </a:xfrm>
          <a:prstGeom prst="rect">
            <a:avLst/>
          </a:prstGeom>
          <a:noFill/>
        </p:spPr>
      </p:pic>
      <p:pic>
        <p:nvPicPr>
          <p:cNvPr id="11267" name="Picture 3" descr="C:\Users\Dzvinka\Desktop\h2\20170411_155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71876"/>
            <a:ext cx="5207036" cy="29289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1357298"/>
            <a:ext cx="2428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Майстер-клас “ Воскресни, писанко!” </a:t>
            </a:r>
          </a:p>
          <a:p>
            <a:r>
              <a:rPr lang="uk-UA" dirty="0" smtClean="0"/>
              <a:t>м. Ужгород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29388" y="4500570"/>
            <a:ext cx="1928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Майстер-клас  по писанкарству </a:t>
            </a:r>
          </a:p>
          <a:p>
            <a:r>
              <a:rPr lang="uk-UA" dirty="0" smtClean="0"/>
              <a:t>с. </a:t>
            </a:r>
            <a:r>
              <a:rPr lang="uk-UA" dirty="0" err="1" smtClean="0"/>
              <a:t>Лазещина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1671" y="785794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12290" name="Picture 2" descr="C:\Users\Dzvinka\Desktop\h2\DSC_0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3"/>
            <a:ext cx="5429288" cy="3609812"/>
          </a:xfrm>
          <a:prstGeom prst="rect">
            <a:avLst/>
          </a:prstGeom>
          <a:noFill/>
        </p:spPr>
      </p:pic>
      <p:pic>
        <p:nvPicPr>
          <p:cNvPr id="12291" name="Picture 3" descr="C:\Users\Dzvinka\Desktop\h2\IMG_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786058"/>
            <a:ext cx="4857784" cy="364333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72198" y="642918"/>
            <a:ext cx="2500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Майстер-клас по </a:t>
            </a:r>
            <a:r>
              <a:rPr lang="uk-UA" dirty="0" smtClean="0"/>
              <a:t>писанкарству</a:t>
            </a:r>
            <a:endParaRPr lang="uk-UA" dirty="0" smtClean="0"/>
          </a:p>
          <a:p>
            <a:pPr algn="ctr"/>
            <a:r>
              <a:rPr lang="uk-UA" dirty="0" smtClean="0"/>
              <a:t>м. Рахів, РБК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5000636"/>
            <a:ext cx="2714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Проведення семінару по писанкарству  </a:t>
            </a:r>
          </a:p>
          <a:p>
            <a:pPr algn="ctr"/>
            <a:r>
              <a:rPr lang="uk-UA" dirty="0"/>
              <a:t>с</a:t>
            </a:r>
            <a:r>
              <a:rPr lang="uk-UA" dirty="0" smtClean="0"/>
              <a:t>мт. Великий Бичків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1671" y="785794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1643050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Малювання нетрадиційними техніками дозволяє гуртківцям: отримувати незабутні позитивні емоції, активувати художній потенціал, розвивати думки та самостійність, проявляти індивідуальність, позбутися психологічних меж та страхів. Розвивати впевненість у своїх силах, розвивати просторове мислення та вільно висловлювати свій задум, спонукає до творчих пошуків і рішень. Розвиває почуття композиції, ритму, кольору, почуття фактурності і об'ємності, розвиває не тільки дрібну моторику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рук,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але і впевненість у своїх силах, політ фантазії. Під час роботи гуртківці отримують естетичне задоволення від процесу.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5984" y="571480"/>
            <a:ext cx="4929221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висновки</a:t>
            </a:r>
            <a:endParaRPr lang="ru-RU" sz="36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1671" y="785794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2500306"/>
            <a:ext cx="6072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660066"/>
                </a:solidFill>
                <a:latin typeface="Adobe Myungjo Std M" pitchFamily="18" charset="-128"/>
                <a:ea typeface="Adobe Myungjo Std M" pitchFamily="18" charset="-128"/>
              </a:rPr>
              <a:t>Дякую  за  увагу</a:t>
            </a:r>
            <a:endParaRPr lang="ru-RU" sz="3200" b="1" dirty="0">
              <a:solidFill>
                <a:srgbClr val="660066"/>
              </a:solidFill>
              <a:latin typeface="Adobe Myungjo Std M" pitchFamily="18" charset="-128"/>
              <a:ea typeface="Adobe Myungjo Std M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86116" y="428604"/>
            <a:ext cx="2286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КРЕДО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05" y="1142984"/>
            <a:ext cx="2428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400" b="1" i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Педагогічне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00760" y="1071546"/>
            <a:ext cx="1714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Творче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1643050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i="1" dirty="0" smtClean="0">
                <a:solidFill>
                  <a:srgbClr val="003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Справді творчий педагог </a:t>
            </a:r>
          </a:p>
          <a:p>
            <a:pPr>
              <a:defRPr/>
            </a:pPr>
            <a:r>
              <a:rPr lang="uk-UA" b="1" i="1" dirty="0">
                <a:solidFill>
                  <a:srgbClr val="003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</a:t>
            </a:r>
            <a:r>
              <a:rPr lang="uk-UA" b="1" i="1" dirty="0" smtClean="0">
                <a:solidFill>
                  <a:srgbClr val="003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адихає </a:t>
            </a:r>
            <a:r>
              <a:rPr lang="uk-UA" b="1" i="1" dirty="0" smtClean="0">
                <a:solidFill>
                  <a:srgbClr val="003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завжди і всюди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1643050"/>
            <a:ext cx="3714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i="1" dirty="0" smtClean="0">
                <a:solidFill>
                  <a:srgbClr val="003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Підготуй учня у якого</a:t>
            </a:r>
          </a:p>
          <a:p>
            <a:pPr>
              <a:defRPr/>
            </a:pPr>
            <a:r>
              <a:rPr lang="uk-UA" b="1" i="1" dirty="0">
                <a:solidFill>
                  <a:srgbClr val="003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</a:t>
            </a:r>
            <a:r>
              <a:rPr lang="uk-UA" b="1" i="1" dirty="0" smtClean="0">
                <a:solidFill>
                  <a:srgbClr val="003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ожеш </a:t>
            </a:r>
            <a:r>
              <a:rPr lang="uk-UA" b="1" i="1" dirty="0" smtClean="0">
                <a:solidFill>
                  <a:srgbClr val="003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навчитися сам</a:t>
            </a:r>
          </a:p>
        </p:txBody>
      </p:sp>
      <p:pic>
        <p:nvPicPr>
          <p:cNvPr id="1026" name="Picture 2" descr="C:\Users\Dzvinka\Desktop\h2\20181113_115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500306"/>
            <a:ext cx="2225356" cy="3500462"/>
          </a:xfrm>
          <a:prstGeom prst="rect">
            <a:avLst/>
          </a:prstGeom>
          <a:noFill/>
        </p:spPr>
      </p:pic>
      <p:pic>
        <p:nvPicPr>
          <p:cNvPr id="1027" name="Picture 3" descr="C:\Users\Dzvinka\Desktop\h2\20170530_12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500306"/>
            <a:ext cx="2214578" cy="3569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786" y="1500174"/>
            <a:ext cx="757242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 Визначається соціальними чинниками за якими необхідне креативне вміння творити – </a:t>
            </a:r>
            <a:r>
              <a:rPr lang="uk-UA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є головною вимогою </a:t>
            </a:r>
            <a:r>
              <a:rPr lang="uk-UA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до сучасної людини, що живе у світі глобальних змін. Чим більш різноманітними будуть умови для образотворчої діяльності, зміст, </a:t>
            </a:r>
            <a:r>
              <a:rPr lang="uk-UA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форми, </a:t>
            </a:r>
            <a:r>
              <a:rPr lang="uk-UA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методи і прийоми роботи з дітьми, а також </a:t>
            </a:r>
            <a:r>
              <a:rPr lang="uk-UA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матеріали </a:t>
            </a:r>
            <a:r>
              <a:rPr lang="uk-UA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з якими вони працюють, тим ефективніше будуть розвиватися дитячі художні здібності.  Нетрадиційні техніки малювання – це поштовх до розвитку уяви, творчості, прояву самостійності, ініціативи, вираження індивідуальності.</a:t>
            </a:r>
            <a:endParaRPr lang="ru-RU" sz="2400" b="1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6408" y="571480"/>
            <a:ext cx="877118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i="1" cap="all" spc="0" dirty="0" smtClean="0">
                <a:ln w="0"/>
                <a:solidFill>
                  <a:srgbClr val="0033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Актуальність досвіду</a:t>
            </a:r>
            <a:endParaRPr lang="ru-RU" sz="3600" b="1" cap="all" spc="0" dirty="0">
              <a:ln w="0"/>
              <a:solidFill>
                <a:srgbClr val="0033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7224" y="1785926"/>
            <a:ext cx="7572428" cy="37856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Саме нетрадиційні техніки малювання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викликають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особливий інтерес у гуртківців. Досвід роботи свідчить: малювання незвичайними матеріалами та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використання оригінальних технік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дозволяє гуртківцям відчувати  незабутні позитивні емоції.  А якщо  малювати з заплющеними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очима,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то народжуються несподівані роботи мистецтва.</a:t>
            </a:r>
          </a:p>
          <a:p>
            <a:pPr algn="just"/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Нетрадиційні техніки дають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орієнтир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не на кінцевий результат, а на сам захопливий процес,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який   однозначно буде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хорошим.</a:t>
            </a:r>
            <a:r>
              <a:rPr lang="ru-RU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Такі нетрадиційні техніки як: кляксографія, монотипія, малюнок кавою, пуантилізм, </a:t>
            </a:r>
            <a:r>
              <a:rPr lang="uk-UA" sz="2000" b="1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гратаж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роботи на 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асоціацію, </a:t>
            </a:r>
            <a:r>
              <a:rPr lang="uk-UA" sz="2000" b="1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тошо</a:t>
            </a:r>
            <a:r>
              <a:rPr lang="uk-UA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дозволяє дитині розвиватися всебічно та проявляти себе та свої творчі здібності.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571480"/>
            <a:ext cx="83582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cap="all" spc="0" dirty="0" smtClean="0">
                <a:ln w="0"/>
                <a:solidFill>
                  <a:srgbClr val="0033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Нетрадиційні  підходи  до  організації</a:t>
            </a:r>
          </a:p>
          <a:p>
            <a:pPr algn="ctr"/>
            <a:r>
              <a:rPr lang="uk-UA" sz="2400" b="1" cap="all" spc="0" dirty="0" smtClean="0">
                <a:ln w="0"/>
                <a:solidFill>
                  <a:srgbClr val="0033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освітньої  діяльності </a:t>
            </a:r>
            <a:endParaRPr lang="ru-RU" sz="2400" b="1" cap="all" spc="0" dirty="0">
              <a:ln w="0"/>
              <a:solidFill>
                <a:srgbClr val="0033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5852" y="1928802"/>
            <a:ext cx="72866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3200" b="1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навчально – методичні матеріали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3200" b="1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наочний матеріал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3200" b="1" i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демонстрація власних робіт для наочності</a:t>
            </a:r>
          </a:p>
          <a:p>
            <a:pPr>
              <a:buFont typeface="Wingdings" pitchFamily="2" charset="2"/>
              <a:buChar char="ü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857233"/>
            <a:ext cx="66437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all" spc="0" dirty="0" smtClean="0">
                <a:ln w="0"/>
                <a:solidFill>
                  <a:srgbClr val="003300"/>
                </a:solidFill>
                <a:effectLst>
                  <a:reflection blurRad="12700" stA="50000" endPos="50000" dist="5000" dir="5400000" sy="-100000" rotWithShape="0"/>
                </a:effectLst>
              </a:rPr>
              <a:t>У роботі використовує:</a:t>
            </a:r>
            <a:endParaRPr lang="ru-RU" sz="3600" b="1" cap="all" spc="0" dirty="0">
              <a:ln w="0"/>
              <a:solidFill>
                <a:srgbClr val="0033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5984" y="1785926"/>
            <a:ext cx="65008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altLang="uk-UA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altLang="uk-UA" sz="2400" b="1" i="1" dirty="0">
                <a:solidFill>
                  <a:schemeClr val="tx2">
                    <a:lumMod val="50000"/>
                  </a:schemeClr>
                </a:solidFill>
              </a:rPr>
              <a:t>м</a:t>
            </a:r>
            <a:r>
              <a:rPr lang="uk-UA" alt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етоди </a:t>
            </a:r>
            <a:r>
              <a:rPr lang="uk-UA" alt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особистісного прикладу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стилізування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дослідницький метод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інтегрування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метод самостійної роботи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метод пізнавальної гри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метод навчального заохочення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пізнавальні екскурсії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виставки та конкурси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квести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спостереження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 асоціативні методи роботи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357166"/>
            <a:ext cx="71438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altLang="uk-UA" sz="3200" b="1" i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Методи та форми роботи</a:t>
            </a:r>
          </a:p>
          <a:p>
            <a:pPr algn="ctr"/>
            <a:r>
              <a:rPr lang="uk-UA" altLang="uk-UA" sz="3200" b="1" i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з обдарованими дітьми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840e0f176193d9947488df488f3b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2910" y="357166"/>
            <a:ext cx="75724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altLang="uk-UA" sz="2800" b="1" i="1" cap="all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Виявлення обдарованих дітей</a:t>
            </a:r>
            <a:endParaRPr lang="ru-RU" sz="2800" b="1" cap="all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071547"/>
            <a:ext cx="53578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uk-UA" altLang="uk-UA" sz="2000" b="1" i="1" dirty="0" smtClean="0"/>
              <a:t>Знайомство з творчими роботами </a:t>
            </a:r>
            <a:r>
              <a:rPr lang="uk-UA" altLang="uk-UA" sz="2000" b="1" i="1" dirty="0" smtClean="0"/>
              <a:t>дітей</a:t>
            </a:r>
            <a:endParaRPr lang="uk-UA" altLang="uk-UA" sz="2000" b="1" i="1" dirty="0" smtClean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uk-UA" altLang="uk-UA" sz="2000" b="1" i="1" dirty="0" smtClean="0"/>
              <a:t>Методи та форми роботи з обдарованими </a:t>
            </a:r>
            <a:r>
              <a:rPr lang="uk-UA" altLang="uk-UA" sz="2000" b="1" i="1" dirty="0" smtClean="0"/>
              <a:t>дітьми</a:t>
            </a:r>
            <a:endParaRPr lang="uk-UA" altLang="uk-UA" sz="2000" b="1" i="1" dirty="0" smtClean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uk-UA" altLang="uk-UA" sz="2000" b="1" i="1" dirty="0" smtClean="0"/>
              <a:t>Конкурсні роботи </a:t>
            </a:r>
            <a:r>
              <a:rPr lang="uk-UA" altLang="uk-UA" sz="2000" b="1" i="1" dirty="0" smtClean="0"/>
              <a:t>учнів</a:t>
            </a:r>
            <a:endParaRPr lang="uk-UA" altLang="uk-UA" sz="2000" b="1" i="1" dirty="0" smtClean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uk-UA" altLang="uk-UA" sz="2000" b="1" i="1" dirty="0" smtClean="0"/>
              <a:t>Звітні виставки конкурсних робіт</a:t>
            </a:r>
            <a:endParaRPr lang="en-US" altLang="uk-UA" sz="2000" b="1" i="1" dirty="0" smtClean="0"/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uk-UA" altLang="uk-UA" sz="2000" b="1" i="1" dirty="0" smtClean="0"/>
              <a:t>Участь у благодійних акціях</a:t>
            </a:r>
          </a:p>
        </p:txBody>
      </p:sp>
      <p:pic>
        <p:nvPicPr>
          <p:cNvPr id="7" name="Picture 1" descr="E:\Діти та їх роботи 2013р\День міста-Рахова 2013р\IMG_7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3214686"/>
            <a:ext cx="1928826" cy="2671562"/>
          </a:xfrm>
          <a:prstGeom prst="rect">
            <a:avLst/>
          </a:prstGeom>
          <a:noFill/>
        </p:spPr>
      </p:pic>
      <p:pic>
        <p:nvPicPr>
          <p:cNvPr id="8" name="Picture 1" descr="E:\Діти та їх роботи 2013р\134_2711\IMG_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214686"/>
            <a:ext cx="2000263" cy="2714644"/>
          </a:xfrm>
          <a:prstGeom prst="rect">
            <a:avLst/>
          </a:prstGeom>
          <a:noFill/>
        </p:spPr>
      </p:pic>
      <p:pic>
        <p:nvPicPr>
          <p:cNvPr id="9" name="Picture 2" descr="E:\День Незалежності України 2014р\IMG_0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429000"/>
            <a:ext cx="3571900" cy="30533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618</Words>
  <Application>Microsoft Office PowerPoint</Application>
  <PresentationFormat>Экран (4:3)</PresentationFormat>
  <Paragraphs>97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Adobe Myungjo Std M</vt:lpstr>
      <vt:lpstr>Adobe Song Std L</vt:lpstr>
      <vt:lpstr>Arial</vt:lpstr>
      <vt:lpstr>Arial Unicode MS</vt:lpstr>
      <vt:lpstr>Calibri</vt:lpstr>
      <vt:lpstr>Courier New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Dzvinka</dc:creator>
  <cp:lastModifiedBy>User</cp:lastModifiedBy>
  <cp:revision>158</cp:revision>
  <dcterms:created xsi:type="dcterms:W3CDTF">2020-12-04T17:59:25Z</dcterms:created>
  <dcterms:modified xsi:type="dcterms:W3CDTF">2021-01-16T10:04:26Z</dcterms:modified>
</cp:coreProperties>
</file>