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2" r:id="rId9"/>
    <p:sldId id="263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05CB"/>
    <a:srgbClr val="9B030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1944" y="-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15.03.2023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857232"/>
            <a:ext cx="7851648" cy="378621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uk-UA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Звіт про роботу </a:t>
            </a:r>
            <a:br>
              <a:rPr lang="uk-UA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dirty="0" smtClean="0">
                <a:solidFill>
                  <a:srgbClr val="0E05C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УЧНІВСЬКОЇ РАДИ “ЛІДЕР” </a:t>
            </a:r>
            <a:r>
              <a:rPr lang="uk-UA" dirty="0" err="1" smtClean="0">
                <a:solidFill>
                  <a:srgbClr val="0E05C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Рахівської</a:t>
            </a:r>
            <a:r>
              <a:rPr lang="uk-UA" dirty="0" smtClean="0">
                <a:solidFill>
                  <a:srgbClr val="0E05C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ТГ </a:t>
            </a:r>
            <a:br>
              <a:rPr lang="uk-UA" dirty="0" smtClean="0">
                <a:solidFill>
                  <a:srgbClr val="0E05C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2022-2023 </a:t>
            </a:r>
            <a:r>
              <a:rPr lang="uk-UA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н.р</a:t>
            </a:r>
            <a:r>
              <a:rPr lang="uk-UA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628" y="5214950"/>
            <a:ext cx="3568416" cy="103822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endParaRPr lang="uk-UA" sz="1100" b="1" dirty="0" smtClean="0">
              <a:solidFill>
                <a:srgbClr val="0E05CB"/>
              </a:solidFill>
            </a:endParaRPr>
          </a:p>
          <a:p>
            <a:r>
              <a:rPr lang="uk-UA" b="1" i="1" dirty="0" smtClean="0">
                <a:solidFill>
                  <a:srgbClr val="0E05CB"/>
                </a:solidFill>
              </a:rPr>
              <a:t>Координатор </a:t>
            </a:r>
          </a:p>
          <a:p>
            <a:r>
              <a:rPr lang="uk-UA" b="1" i="1" dirty="0" smtClean="0">
                <a:solidFill>
                  <a:srgbClr val="0E05CB"/>
                </a:solidFill>
              </a:rPr>
              <a:t>Наталія НАЗАРИК</a:t>
            </a:r>
            <a:endParaRPr lang="ru-RU" b="1" i="1" dirty="0">
              <a:solidFill>
                <a:srgbClr val="0E05CB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44" y="142852"/>
            <a:ext cx="8858312" cy="78581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uk-UA" sz="2000" dirty="0" smtClean="0">
                <a:solidFill>
                  <a:srgbClr val="FF0000"/>
                </a:solidFill>
              </a:rPr>
              <a:t>Відповідно до плану роботи учнівської ради «Лідер» </a:t>
            </a:r>
            <a:r>
              <a:rPr lang="uk-UA" sz="2000" dirty="0" err="1" smtClean="0">
                <a:solidFill>
                  <a:srgbClr val="FF0000"/>
                </a:solidFill>
              </a:rPr>
              <a:t>Рахівської</a:t>
            </a:r>
            <a:r>
              <a:rPr lang="uk-UA" sz="2000" dirty="0" smtClean="0">
                <a:solidFill>
                  <a:srgbClr val="FF0000"/>
                </a:solidFill>
              </a:rPr>
              <a:t> ТГ </a:t>
            </a:r>
            <a:r>
              <a:rPr lang="uk-UA" sz="2000" dirty="0" smtClean="0">
                <a:solidFill>
                  <a:srgbClr val="0E05CB"/>
                </a:solidFill>
              </a:rPr>
              <a:t>14 березня </a:t>
            </a:r>
            <a:r>
              <a:rPr lang="uk-UA" sz="2000" dirty="0" smtClean="0">
                <a:solidFill>
                  <a:srgbClr val="FF0000"/>
                </a:solidFill>
              </a:rPr>
              <a:t>організовано та проведено захід з нагоди відзначення  </a:t>
            </a:r>
            <a:r>
              <a:rPr lang="uk-UA" sz="2000" dirty="0" smtClean="0">
                <a:solidFill>
                  <a:srgbClr val="0E05CB"/>
                </a:solidFill>
              </a:rPr>
              <a:t>Дня добровольця</a:t>
            </a:r>
            <a:endParaRPr lang="uk-UA" sz="2000" dirty="0">
              <a:solidFill>
                <a:srgbClr val="0E05CB"/>
              </a:solidFill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715140" y="5143512"/>
            <a:ext cx="500066" cy="285752"/>
          </a:xfrm>
        </p:spPr>
        <p:txBody>
          <a:bodyPr>
            <a:normAutofit/>
          </a:bodyPr>
          <a:lstStyle/>
          <a:p>
            <a:endParaRPr lang="uk-UA" sz="800" b="1" dirty="0" smtClean="0">
              <a:solidFill>
                <a:srgbClr val="0E05CB"/>
              </a:solidFill>
            </a:endParaRPr>
          </a:p>
        </p:txBody>
      </p:sp>
      <p:pic>
        <p:nvPicPr>
          <p:cNvPr id="1026" name="Picture 2" descr="C:\Users\RBDUT\Desktop\335846040_523051776635479_6898835507544123056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285860"/>
            <a:ext cx="3071834" cy="23038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1027" name="Picture 3" descr="C:\Users\RBDUT\Desktop\336027829_1170654713649757_2604909446745618884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4357694"/>
            <a:ext cx="3000396" cy="225029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1028" name="Picture 4" descr="C:\Users\RBDUT\Desktop\335606648_1224263381818282_7936622776021215590_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84" y="1285860"/>
            <a:ext cx="3071834" cy="230387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1029" name="Picture 5" descr="C:\Users\RBDUT\Desktop\336314399_1572007996627999_7720905632377091939_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8992" y="2214554"/>
            <a:ext cx="2286016" cy="292895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1030" name="Picture 6" descr="C:\Users\RBDUT\Desktop\336167866_955021355524973_7042290105614962517_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29322" y="4357694"/>
            <a:ext cx="3024142" cy="226810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14290"/>
            <a:ext cx="9144000" cy="928694"/>
          </a:xfrm>
          <a:ln w="28575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uk-UA" sz="2400" b="0" dirty="0" smtClean="0">
                <a:solidFill>
                  <a:srgbClr val="FF0000"/>
                </a:solidFill>
              </a:rPr>
              <a:t> </a:t>
            </a:r>
            <a:r>
              <a:rPr lang="uk-UA" sz="2400" dirty="0" smtClean="0">
                <a:solidFill>
                  <a:srgbClr val="FF0000"/>
                </a:solidFill>
              </a:rPr>
              <a:t>І міський конкурс </a:t>
            </a:r>
            <a:r>
              <a:rPr lang="uk-UA" sz="2400" dirty="0" smtClean="0">
                <a:solidFill>
                  <a:srgbClr val="0E05CB"/>
                </a:solidFill>
              </a:rPr>
              <a:t>«Екологія – наше майбутнє» </a:t>
            </a:r>
            <a:r>
              <a:rPr lang="uk-UA" sz="2400" dirty="0" smtClean="0">
                <a:solidFill>
                  <a:srgbClr val="FF0000"/>
                </a:solidFill>
              </a:rPr>
              <a:t>у рамках проведення Всеукраїнської акції «День юного натураліста – 2022»</a:t>
            </a:r>
            <a:endParaRPr lang="uk-UA" sz="2400" dirty="0">
              <a:solidFill>
                <a:srgbClr val="FF0000"/>
              </a:solidFill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715140" y="5143512"/>
            <a:ext cx="1571636" cy="285752"/>
          </a:xfrm>
        </p:spPr>
        <p:txBody>
          <a:bodyPr>
            <a:normAutofit/>
          </a:bodyPr>
          <a:lstStyle/>
          <a:p>
            <a:endParaRPr lang="uk-UA" sz="1000" b="1" dirty="0" smtClean="0">
              <a:solidFill>
                <a:srgbClr val="0E05CB"/>
              </a:solidFill>
            </a:endParaRPr>
          </a:p>
        </p:txBody>
      </p:sp>
      <p:pic>
        <p:nvPicPr>
          <p:cNvPr id="1026" name="Picture 2" descr="C:\Users\RBDUT\Desktop\3333\307848365_171830742058055_8340432775234205663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357298"/>
            <a:ext cx="2928958" cy="219671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1027" name="Picture 3" descr="C:\Users\RBDUT\Desktop\3333\307465772_171830985391364_6886956557161178733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1357298"/>
            <a:ext cx="3143272" cy="242889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1028" name="Picture 4" descr="C:\Users\RBDUT\Desktop\3333\307538397_171831095391353_7762709796596708119_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4143380"/>
            <a:ext cx="2905145" cy="217885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1029" name="Picture 5" descr="C:\Users\RBDUT\Desktop\3333\307530412_171831185391344_52464297817924761_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57884" y="4000504"/>
            <a:ext cx="3143272" cy="239317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1030" name="Picture 6" descr="C:\Users\RBDUT\Desktop\3333\307853910_171830752058054_6023819204913299841_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14678" y="2500306"/>
            <a:ext cx="2500330" cy="355269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3143240" y="1500174"/>
            <a:ext cx="2643206" cy="43088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200" b="1" dirty="0" smtClean="0">
                <a:solidFill>
                  <a:srgbClr val="FF0000"/>
                </a:solidFill>
              </a:rPr>
              <a:t>16  вересня 2022 р.</a:t>
            </a:r>
            <a:endParaRPr lang="ru-RU" sz="2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214290"/>
            <a:ext cx="8786874" cy="2571768"/>
          </a:xfrm>
          <a:ln w="28575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uk-UA" sz="2400" dirty="0" smtClean="0">
                <a:solidFill>
                  <a:srgbClr val="FF0000"/>
                </a:solidFill>
                <a:effectLst/>
              </a:rPr>
              <a:t/>
            </a:r>
            <a:br>
              <a:rPr lang="uk-UA" sz="2400" dirty="0" smtClean="0">
                <a:solidFill>
                  <a:srgbClr val="FF0000"/>
                </a:solidFill>
                <a:effectLst/>
              </a:rPr>
            </a:br>
            <a:r>
              <a:rPr lang="uk-UA" sz="2400" dirty="0" smtClean="0">
                <a:solidFill>
                  <a:srgbClr val="FF0000"/>
                </a:solidFill>
                <a:effectLst/>
              </a:rPr>
              <a:t/>
            </a:r>
            <a:br>
              <a:rPr lang="uk-UA" sz="2400" dirty="0" smtClean="0">
                <a:solidFill>
                  <a:srgbClr val="FF0000"/>
                </a:solidFill>
                <a:effectLst/>
              </a:rPr>
            </a:br>
            <a:r>
              <a:rPr lang="uk-UA" sz="2400" dirty="0" smtClean="0">
                <a:solidFill>
                  <a:srgbClr val="FF0000"/>
                </a:solidFill>
                <a:effectLst/>
              </a:rPr>
              <a:t/>
            </a:r>
            <a:br>
              <a:rPr lang="uk-UA" sz="2400" dirty="0" smtClean="0">
                <a:solidFill>
                  <a:srgbClr val="FF0000"/>
                </a:solidFill>
                <a:effectLst/>
              </a:rPr>
            </a:br>
            <a:r>
              <a:rPr lang="uk-UA" sz="2400" dirty="0" smtClean="0">
                <a:solidFill>
                  <a:srgbClr val="FF0000"/>
                </a:solidFill>
                <a:effectLst/>
              </a:rPr>
              <a:t/>
            </a:r>
            <a:br>
              <a:rPr lang="uk-UA" sz="2400" dirty="0" smtClean="0">
                <a:solidFill>
                  <a:srgbClr val="FF0000"/>
                </a:solidFill>
                <a:effectLst/>
              </a:rPr>
            </a:br>
            <a:r>
              <a:rPr lang="uk-UA" sz="2400" dirty="0" smtClean="0">
                <a:solidFill>
                  <a:srgbClr val="FF0000"/>
                </a:solidFill>
                <a:effectLst/>
              </a:rPr>
              <a:t/>
            </a:r>
            <a:br>
              <a:rPr lang="uk-UA" sz="2400" dirty="0" smtClean="0">
                <a:solidFill>
                  <a:srgbClr val="FF0000"/>
                </a:solidFill>
                <a:effectLst/>
              </a:rPr>
            </a:br>
            <a:r>
              <a:rPr lang="uk-UA" sz="2400" dirty="0" smtClean="0">
                <a:solidFill>
                  <a:srgbClr val="FF0000"/>
                </a:solidFill>
                <a:effectLst/>
              </a:rPr>
              <a:t/>
            </a:r>
            <a:br>
              <a:rPr lang="uk-UA" sz="2400" dirty="0" smtClean="0">
                <a:solidFill>
                  <a:srgbClr val="FF0000"/>
                </a:solidFill>
                <a:effectLst/>
              </a:rPr>
            </a:br>
            <a:r>
              <a:rPr lang="uk-UA" sz="2400" dirty="0" smtClean="0">
                <a:solidFill>
                  <a:srgbClr val="FF0000"/>
                </a:solidFill>
                <a:effectLst/>
              </a:rPr>
              <a:t/>
            </a:r>
            <a:br>
              <a:rPr lang="uk-UA" sz="2400" dirty="0" smtClean="0">
                <a:solidFill>
                  <a:srgbClr val="FF0000"/>
                </a:solidFill>
                <a:effectLst/>
              </a:rPr>
            </a:br>
            <a:r>
              <a:rPr lang="uk-UA" sz="2400" dirty="0" smtClean="0">
                <a:solidFill>
                  <a:srgbClr val="FF0000"/>
                </a:solidFill>
                <a:effectLst/>
              </a:rPr>
              <a:t/>
            </a:r>
            <a:br>
              <a:rPr lang="uk-UA" sz="2400" dirty="0" smtClean="0">
                <a:solidFill>
                  <a:srgbClr val="FF0000"/>
                </a:solidFill>
                <a:effectLst/>
              </a:rPr>
            </a:br>
            <a:r>
              <a:rPr lang="uk-UA" sz="2400" dirty="0" smtClean="0">
                <a:solidFill>
                  <a:srgbClr val="FF0000"/>
                </a:solidFill>
                <a:effectLst/>
              </a:rPr>
              <a:t/>
            </a:r>
            <a:br>
              <a:rPr lang="uk-UA" sz="2400" dirty="0" smtClean="0">
                <a:solidFill>
                  <a:srgbClr val="FF0000"/>
                </a:solidFill>
                <a:effectLst/>
              </a:rPr>
            </a:br>
            <a:r>
              <a:rPr lang="uk-UA" sz="2400" dirty="0" smtClean="0">
                <a:solidFill>
                  <a:srgbClr val="FF0000"/>
                </a:solidFill>
                <a:effectLst/>
              </a:rPr>
              <a:t/>
            </a:r>
            <a:br>
              <a:rPr lang="uk-UA" sz="2400" dirty="0" smtClean="0">
                <a:solidFill>
                  <a:srgbClr val="FF0000"/>
                </a:solidFill>
                <a:effectLst/>
              </a:rPr>
            </a:br>
            <a:r>
              <a:rPr lang="uk-UA" sz="2400" dirty="0" smtClean="0">
                <a:solidFill>
                  <a:srgbClr val="FF0000"/>
                </a:solidFill>
                <a:effectLst/>
              </a:rPr>
              <a:t/>
            </a:r>
            <a:br>
              <a:rPr lang="uk-UA" sz="2400" dirty="0" smtClean="0">
                <a:solidFill>
                  <a:srgbClr val="FF0000"/>
                </a:solidFill>
                <a:effectLst/>
              </a:rPr>
            </a:br>
            <a:r>
              <a:rPr lang="uk-UA" sz="2400" dirty="0" smtClean="0">
                <a:solidFill>
                  <a:srgbClr val="FF0000"/>
                </a:solidFill>
                <a:effectLst/>
              </a:rPr>
              <a:t/>
            </a:r>
            <a:br>
              <a:rPr lang="uk-UA" sz="2400" dirty="0" smtClean="0">
                <a:solidFill>
                  <a:srgbClr val="FF0000"/>
                </a:solidFill>
                <a:effectLst/>
              </a:rPr>
            </a:br>
            <a:r>
              <a:rPr lang="uk-UA" sz="2400" dirty="0" smtClean="0">
                <a:solidFill>
                  <a:srgbClr val="FF0000"/>
                </a:solidFill>
                <a:effectLst/>
              </a:rPr>
              <a:t/>
            </a:r>
            <a:br>
              <a:rPr lang="uk-UA" sz="2400" dirty="0" smtClean="0">
                <a:solidFill>
                  <a:srgbClr val="FF0000"/>
                </a:solidFill>
                <a:effectLst/>
              </a:rPr>
            </a:br>
            <a:r>
              <a:rPr lang="uk-UA" sz="2400" dirty="0" smtClean="0">
                <a:solidFill>
                  <a:srgbClr val="FF0000"/>
                </a:solidFill>
                <a:effectLst/>
              </a:rPr>
              <a:t/>
            </a:r>
            <a:br>
              <a:rPr lang="uk-UA" sz="2400" dirty="0" smtClean="0">
                <a:solidFill>
                  <a:srgbClr val="FF0000"/>
                </a:solidFill>
                <a:effectLst/>
              </a:rPr>
            </a:br>
            <a:r>
              <a:rPr lang="uk-UA" sz="2400" dirty="0" smtClean="0">
                <a:solidFill>
                  <a:srgbClr val="FF0000"/>
                </a:solidFill>
                <a:effectLst/>
              </a:rPr>
              <a:t/>
            </a:r>
            <a:br>
              <a:rPr lang="uk-UA" sz="2400" dirty="0" smtClean="0">
                <a:solidFill>
                  <a:srgbClr val="FF0000"/>
                </a:solidFill>
                <a:effectLst/>
              </a:rPr>
            </a:br>
            <a:r>
              <a:rPr lang="uk-UA" sz="2400" dirty="0" smtClean="0">
                <a:solidFill>
                  <a:srgbClr val="FF0000"/>
                </a:solidFill>
                <a:effectLst/>
              </a:rPr>
              <a:t/>
            </a:r>
            <a:br>
              <a:rPr lang="uk-UA" sz="2400" dirty="0" smtClean="0">
                <a:solidFill>
                  <a:srgbClr val="FF0000"/>
                </a:solidFill>
                <a:effectLst/>
              </a:rPr>
            </a:br>
            <a:r>
              <a:rPr lang="uk-UA" sz="2400" dirty="0" smtClean="0">
                <a:solidFill>
                  <a:srgbClr val="FF0000"/>
                </a:solidFill>
                <a:effectLst/>
              </a:rPr>
              <a:t/>
            </a:r>
            <a:br>
              <a:rPr lang="uk-UA" sz="2400" dirty="0" smtClean="0">
                <a:solidFill>
                  <a:srgbClr val="FF0000"/>
                </a:solidFill>
                <a:effectLst/>
              </a:rPr>
            </a:br>
            <a:r>
              <a:rPr lang="uk-UA" sz="2400" dirty="0" smtClean="0">
                <a:solidFill>
                  <a:srgbClr val="FF0000"/>
                </a:solidFill>
                <a:effectLst/>
              </a:rPr>
              <a:t>У рамках проведення І міського екологічного конкурсу </a:t>
            </a:r>
            <a:br>
              <a:rPr lang="uk-UA" sz="2400" dirty="0" smtClean="0">
                <a:solidFill>
                  <a:srgbClr val="FF0000"/>
                </a:solidFill>
                <a:effectLst/>
              </a:rPr>
            </a:br>
            <a:r>
              <a:rPr lang="uk-UA" sz="2400" dirty="0" err="1" smtClean="0">
                <a:solidFill>
                  <a:srgbClr val="0E05CB"/>
                </a:solidFill>
                <a:effectLst/>
              </a:rPr>
              <a:t>“Екологія</a:t>
            </a:r>
            <a:r>
              <a:rPr lang="uk-UA" sz="2400" dirty="0" smtClean="0">
                <a:solidFill>
                  <a:srgbClr val="0E05CB"/>
                </a:solidFill>
                <a:effectLst/>
              </a:rPr>
              <a:t> – наше </a:t>
            </a:r>
            <a:r>
              <a:rPr lang="uk-UA" sz="2400" dirty="0" err="1" smtClean="0">
                <a:solidFill>
                  <a:srgbClr val="0E05CB"/>
                </a:solidFill>
                <a:effectLst/>
              </a:rPr>
              <a:t>майбутнє”</a:t>
            </a:r>
            <a:r>
              <a:rPr lang="uk-UA" sz="2400" dirty="0" smtClean="0">
                <a:solidFill>
                  <a:srgbClr val="FF0000"/>
                </a:solidFill>
                <a:effectLst/>
              </a:rPr>
              <a:t>, одним із завдань для кожної команди був збір пластикових пляшок. </a:t>
            </a:r>
            <a:br>
              <a:rPr lang="uk-UA" sz="2400" dirty="0" smtClean="0">
                <a:solidFill>
                  <a:srgbClr val="FF0000"/>
                </a:solidFill>
                <a:effectLst/>
              </a:rPr>
            </a:br>
            <a:r>
              <a:rPr lang="uk-UA" sz="2400" dirty="0" smtClean="0">
                <a:solidFill>
                  <a:srgbClr val="FF0000"/>
                </a:solidFill>
                <a:effectLst/>
              </a:rPr>
              <a:t>Виручені кошти у сумі </a:t>
            </a:r>
            <a:r>
              <a:rPr lang="uk-UA" sz="2400" dirty="0" smtClean="0">
                <a:solidFill>
                  <a:srgbClr val="0E05CB"/>
                </a:solidFill>
                <a:effectLst/>
              </a:rPr>
              <a:t>1500 грн. </a:t>
            </a:r>
            <a:r>
              <a:rPr lang="uk-UA" sz="2400" dirty="0" smtClean="0">
                <a:solidFill>
                  <a:srgbClr val="FF0000"/>
                </a:solidFill>
                <a:effectLst/>
              </a:rPr>
              <a:t>команди ЗЗСО </a:t>
            </a:r>
            <a:r>
              <a:rPr lang="uk-UA" sz="2400" dirty="0" err="1" smtClean="0">
                <a:solidFill>
                  <a:srgbClr val="FF0000"/>
                </a:solidFill>
                <a:effectLst/>
              </a:rPr>
              <a:t>Рахівської</a:t>
            </a:r>
            <a:r>
              <a:rPr lang="uk-UA" sz="2400" dirty="0" smtClean="0">
                <a:solidFill>
                  <a:srgbClr val="FF0000"/>
                </a:solidFill>
                <a:effectLst/>
              </a:rPr>
              <a:t> ТГ одноголосно вирішили передати волонтеру Сніжані </a:t>
            </a:r>
            <a:r>
              <a:rPr lang="uk-UA" sz="2400" dirty="0" err="1" smtClean="0">
                <a:solidFill>
                  <a:srgbClr val="FF0000"/>
                </a:solidFill>
                <a:effectLst/>
              </a:rPr>
              <a:t>Тулик</a:t>
            </a:r>
            <a:r>
              <a:rPr lang="uk-UA" sz="2400" dirty="0" smtClean="0">
                <a:solidFill>
                  <a:srgbClr val="FF0000"/>
                </a:solidFill>
                <a:effectLst/>
              </a:rPr>
              <a:t> </a:t>
            </a:r>
            <a:br>
              <a:rPr lang="uk-UA" sz="2400" dirty="0" smtClean="0">
                <a:solidFill>
                  <a:srgbClr val="FF0000"/>
                </a:solidFill>
                <a:effectLst/>
              </a:rPr>
            </a:br>
            <a:r>
              <a:rPr lang="uk-UA" sz="2400" dirty="0" smtClean="0">
                <a:solidFill>
                  <a:srgbClr val="FF0000"/>
                </a:solidFill>
                <a:effectLst/>
              </a:rPr>
              <a:t>для потреб ЗСУ </a:t>
            </a:r>
            <a:br>
              <a:rPr lang="uk-UA" sz="2400" dirty="0" smtClean="0">
                <a:solidFill>
                  <a:srgbClr val="FF0000"/>
                </a:solidFill>
                <a:effectLst/>
              </a:rPr>
            </a:br>
            <a:endParaRPr lang="uk-UA" sz="2400" dirty="0">
              <a:solidFill>
                <a:srgbClr val="FF0000"/>
              </a:solidFill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715140" y="5143512"/>
            <a:ext cx="500066" cy="285752"/>
          </a:xfrm>
        </p:spPr>
        <p:txBody>
          <a:bodyPr>
            <a:normAutofit/>
          </a:bodyPr>
          <a:lstStyle/>
          <a:p>
            <a:endParaRPr lang="uk-UA" sz="800" b="1" dirty="0" smtClean="0">
              <a:solidFill>
                <a:srgbClr val="0E05CB"/>
              </a:solidFill>
            </a:endParaRPr>
          </a:p>
        </p:txBody>
      </p:sp>
      <p:pic>
        <p:nvPicPr>
          <p:cNvPr id="2050" name="Picture 2" descr="C:\Users\RBDUT\Desktop\3333\306954835_171831098724686_1405324025034706669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1" y="3214686"/>
            <a:ext cx="4286281" cy="321471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2051" name="Picture 3" descr="C:\Users\RBDUT\Desktop\3333\308512599_172232985351164_5696279120450077840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214686"/>
            <a:ext cx="4310094" cy="323257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142852"/>
            <a:ext cx="8358246" cy="785818"/>
          </a:xfrm>
          <a:ln w="28575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rgbClr val="0E05CB"/>
                </a:solidFill>
              </a:rPr>
              <a:t>17 </a:t>
            </a:r>
            <a:r>
              <a:rPr lang="ru-RU" sz="2400" dirty="0" err="1" smtClean="0">
                <a:solidFill>
                  <a:srgbClr val="0E05CB"/>
                </a:solidFill>
              </a:rPr>
              <a:t>жовтня</a:t>
            </a:r>
            <a:r>
              <a:rPr lang="ru-RU" sz="2400" dirty="0" smtClean="0">
                <a:solidFill>
                  <a:srgbClr val="0E05CB"/>
                </a:solidFill>
              </a:rPr>
              <a:t> 2022 року </a:t>
            </a:r>
            <a:r>
              <a:rPr lang="ru-RU" sz="2400" dirty="0" smtClean="0">
                <a:solidFill>
                  <a:srgbClr val="FF0000"/>
                </a:solidFill>
              </a:rPr>
              <a:t>у ЦНТДЮТ </a:t>
            </a:r>
            <a:r>
              <a:rPr lang="ru-RU" sz="2400" dirty="0" err="1" smtClean="0">
                <a:solidFill>
                  <a:srgbClr val="FF0000"/>
                </a:solidFill>
              </a:rPr>
              <a:t>відбулися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вибори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/>
            </a:r>
            <a:br>
              <a:rPr lang="en-US" sz="2400" dirty="0" smtClean="0">
                <a:solidFill>
                  <a:srgbClr val="FF0000"/>
                </a:solidFill>
              </a:rPr>
            </a:br>
            <a:r>
              <a:rPr lang="ru-RU" sz="2400" dirty="0" err="1" smtClean="0">
                <a:solidFill>
                  <a:srgbClr val="FF0000"/>
                </a:solidFill>
              </a:rPr>
              <a:t>голови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учнівської</a:t>
            </a:r>
            <a:r>
              <a:rPr lang="ru-RU" sz="2400" dirty="0" smtClean="0">
                <a:solidFill>
                  <a:srgbClr val="FF0000"/>
                </a:solidFill>
              </a:rPr>
              <a:t> ради «</a:t>
            </a:r>
            <a:r>
              <a:rPr lang="ru-RU" sz="2400" dirty="0" err="1" smtClean="0">
                <a:solidFill>
                  <a:srgbClr val="FF0000"/>
                </a:solidFill>
              </a:rPr>
              <a:t>Лідер</a:t>
            </a:r>
            <a:r>
              <a:rPr lang="ru-RU" sz="2400" dirty="0" smtClean="0">
                <a:solidFill>
                  <a:srgbClr val="FF0000"/>
                </a:solidFill>
              </a:rPr>
              <a:t>» </a:t>
            </a:r>
            <a:endParaRPr lang="uk-UA" sz="2400" dirty="0">
              <a:solidFill>
                <a:srgbClr val="FF0000"/>
              </a:solidFill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715140" y="5143512"/>
            <a:ext cx="500066" cy="285752"/>
          </a:xfrm>
        </p:spPr>
        <p:txBody>
          <a:bodyPr>
            <a:normAutofit/>
          </a:bodyPr>
          <a:lstStyle/>
          <a:p>
            <a:endParaRPr lang="uk-UA" sz="800" b="1" dirty="0" smtClean="0">
              <a:solidFill>
                <a:srgbClr val="0E05CB"/>
              </a:solidFill>
            </a:endParaRPr>
          </a:p>
        </p:txBody>
      </p:sp>
      <p:pic>
        <p:nvPicPr>
          <p:cNvPr id="1026" name="Picture 2" descr="C:\Users\RBDUT\Desktop\3333\311444843_178243758083420_6948578529283202578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071546"/>
            <a:ext cx="3214710" cy="221457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1027" name="Picture 3" descr="C:\Users\RBDUT\Desktop\3333\311571527_178243521416777_4828730589627390041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1071546"/>
            <a:ext cx="3929090" cy="314327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1028" name="Picture 4" descr="C:\Users\RBDUT\Desktop\3333\311637947_178243604750102_241177705207156190_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3500438"/>
            <a:ext cx="3929090" cy="307183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1029" name="Picture 5" descr="C:\Users\RBDUT\Desktop\3333\311433525_178243818083414_5345517779197932926_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86380" y="4357694"/>
            <a:ext cx="3214710" cy="214313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142852"/>
            <a:ext cx="8358246" cy="57150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400" dirty="0" err="1" smtClean="0">
                <a:solidFill>
                  <a:srgbClr val="FF0000"/>
                </a:solidFill>
              </a:rPr>
              <a:t>Благодійн</a:t>
            </a:r>
            <a:r>
              <a:rPr lang="uk-UA" sz="2400" dirty="0" smtClean="0">
                <a:solidFill>
                  <a:srgbClr val="FF0000"/>
                </a:solidFill>
              </a:rPr>
              <a:t>а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акція</a:t>
            </a:r>
            <a:r>
              <a:rPr lang="ru-RU" sz="2400" dirty="0" smtClean="0">
                <a:solidFill>
                  <a:srgbClr val="FF0000"/>
                </a:solidFill>
              </a:rPr>
              <a:t>  </a:t>
            </a:r>
            <a:r>
              <a:rPr lang="ru-RU" sz="2400" dirty="0" smtClean="0">
                <a:solidFill>
                  <a:srgbClr val="0E05CB"/>
                </a:solidFill>
              </a:rPr>
              <a:t>«</a:t>
            </a:r>
            <a:r>
              <a:rPr lang="ru-RU" sz="2400" dirty="0" err="1" smtClean="0">
                <a:solidFill>
                  <a:srgbClr val="0E05CB"/>
                </a:solidFill>
              </a:rPr>
              <a:t>Допоможімо</a:t>
            </a:r>
            <a:r>
              <a:rPr lang="ru-RU" sz="2400" dirty="0" smtClean="0">
                <a:solidFill>
                  <a:srgbClr val="0E05CB"/>
                </a:solidFill>
              </a:rPr>
              <a:t> </a:t>
            </a:r>
            <a:r>
              <a:rPr lang="ru-RU" sz="2400" dirty="0" err="1" smtClean="0">
                <a:solidFill>
                  <a:srgbClr val="0E05CB"/>
                </a:solidFill>
              </a:rPr>
              <a:t>братам</a:t>
            </a:r>
            <a:r>
              <a:rPr lang="ru-RU" sz="2400" dirty="0" smtClean="0">
                <a:solidFill>
                  <a:srgbClr val="0E05CB"/>
                </a:solidFill>
              </a:rPr>
              <a:t> нашим </a:t>
            </a:r>
            <a:r>
              <a:rPr lang="ru-RU" sz="2400" dirty="0" err="1" smtClean="0">
                <a:solidFill>
                  <a:srgbClr val="0E05CB"/>
                </a:solidFill>
              </a:rPr>
              <a:t>меншим</a:t>
            </a:r>
            <a:r>
              <a:rPr lang="ru-RU" sz="2400" dirty="0" smtClean="0">
                <a:solidFill>
                  <a:srgbClr val="0E05CB"/>
                </a:solidFill>
              </a:rPr>
              <a:t>»</a:t>
            </a:r>
            <a:endParaRPr lang="uk-UA" sz="2400" dirty="0">
              <a:solidFill>
                <a:srgbClr val="0E05CB"/>
              </a:solidFill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715140" y="5143512"/>
            <a:ext cx="500066" cy="285752"/>
          </a:xfrm>
        </p:spPr>
        <p:txBody>
          <a:bodyPr>
            <a:normAutofit/>
          </a:bodyPr>
          <a:lstStyle/>
          <a:p>
            <a:endParaRPr lang="uk-UA" sz="800" b="1" dirty="0" smtClean="0">
              <a:solidFill>
                <a:srgbClr val="0E05CB"/>
              </a:solidFill>
            </a:endParaRPr>
          </a:p>
        </p:txBody>
      </p:sp>
      <p:pic>
        <p:nvPicPr>
          <p:cNvPr id="2050" name="Picture 2" descr="C:\Users\RBDUT\Desktop\3333\330905226_1463806564152240_4313796763157438478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857232"/>
            <a:ext cx="3857652" cy="278608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2051" name="Picture 3" descr="C:\Users\RBDUT\Desktop\3333\315261176_183153667592429_8106567802856848726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3786190"/>
            <a:ext cx="3857652" cy="28575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2052" name="Picture 4" descr="C:\Users\RBDUT\Desktop\3333\314382947_183153670925762_846086357548138757_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3786190"/>
            <a:ext cx="3786214" cy="283966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2054" name="Picture 6" descr="C:\Users\RBDUT\Desktop\3333\314493575_183153680925761_8123895313649646034_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72264" y="857232"/>
            <a:ext cx="2143140" cy="278608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4572000" y="1357298"/>
            <a:ext cx="1857388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1 – 8 </a:t>
            </a:r>
            <a:r>
              <a:rPr lang="uk-UA" sz="2400" b="1" dirty="0" smtClean="0">
                <a:solidFill>
                  <a:srgbClr val="FF0000"/>
                </a:solidFill>
              </a:rPr>
              <a:t>листопада 2022р.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142852"/>
            <a:ext cx="8786874" cy="64294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400" dirty="0" err="1" smtClean="0">
                <a:solidFill>
                  <a:srgbClr val="FF0000"/>
                </a:solidFill>
              </a:rPr>
              <a:t>Відеопривітання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з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smtClean="0">
                <a:solidFill>
                  <a:srgbClr val="0E05CB"/>
                </a:solidFill>
              </a:rPr>
              <a:t>Днем </a:t>
            </a:r>
            <a:r>
              <a:rPr lang="ru-RU" sz="2400" dirty="0" err="1" smtClean="0">
                <a:solidFill>
                  <a:srgbClr val="0E05CB"/>
                </a:solidFill>
              </a:rPr>
              <a:t>української</a:t>
            </a:r>
            <a:r>
              <a:rPr lang="ru-RU" sz="2400" dirty="0" smtClean="0">
                <a:solidFill>
                  <a:srgbClr val="0E05CB"/>
                </a:solidFill>
              </a:rPr>
              <a:t> </a:t>
            </a:r>
            <a:r>
              <a:rPr lang="ru-RU" sz="2400" dirty="0" err="1" smtClean="0">
                <a:solidFill>
                  <a:srgbClr val="0E05CB"/>
                </a:solidFill>
              </a:rPr>
              <a:t>писемності</a:t>
            </a:r>
            <a:r>
              <a:rPr lang="ru-RU" sz="2400" dirty="0" smtClean="0">
                <a:solidFill>
                  <a:srgbClr val="0E05CB"/>
                </a:solidFill>
              </a:rPr>
              <a:t> та </a:t>
            </a:r>
            <a:r>
              <a:rPr lang="ru-RU" sz="2400" dirty="0" err="1" smtClean="0">
                <a:solidFill>
                  <a:srgbClr val="0E05CB"/>
                </a:solidFill>
              </a:rPr>
              <a:t>мови</a:t>
            </a:r>
            <a:endParaRPr lang="uk-UA" sz="2400" dirty="0">
              <a:solidFill>
                <a:srgbClr val="0E05CB"/>
              </a:solidFill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715140" y="5143512"/>
            <a:ext cx="500066" cy="285752"/>
          </a:xfrm>
        </p:spPr>
        <p:txBody>
          <a:bodyPr>
            <a:normAutofit/>
          </a:bodyPr>
          <a:lstStyle/>
          <a:p>
            <a:endParaRPr lang="uk-UA" sz="800" b="1" dirty="0" smtClean="0">
              <a:solidFill>
                <a:srgbClr val="0E05CB"/>
              </a:solidFill>
            </a:endParaRPr>
          </a:p>
        </p:txBody>
      </p:sp>
      <p:pic>
        <p:nvPicPr>
          <p:cNvPr id="21506" name="Picture 2" descr="C:\Users\RBDUT\Desktop\3333\chrome-capture-2023-2-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214422"/>
            <a:ext cx="2994392" cy="207170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</p:pic>
      <p:pic>
        <p:nvPicPr>
          <p:cNvPr id="21508" name="Picture 4" descr="C:\Users\RBDUT\Desktop\3333\chrome-capture-2023-2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4714884"/>
            <a:ext cx="2743702" cy="1782291"/>
          </a:xfrm>
          <a:prstGeom prst="rect">
            <a:avLst/>
          </a:prstGeom>
          <a:noFill/>
          <a:ln w="28575">
            <a:solidFill>
              <a:srgbClr val="0E05CB"/>
            </a:solidFill>
          </a:ln>
        </p:spPr>
      </p:pic>
      <p:pic>
        <p:nvPicPr>
          <p:cNvPr id="21511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9941" y="3786190"/>
            <a:ext cx="3010250" cy="1928826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21512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43636" y="3714752"/>
            <a:ext cx="2900864" cy="1857388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21513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43636" y="1214422"/>
            <a:ext cx="2857520" cy="2071702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21514" name="Picture 10" descr="C:\Users\RBDUT\Desktop\3333\chrome-capture-2023-22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86116" y="1000108"/>
            <a:ext cx="2714644" cy="3405663"/>
          </a:xfrm>
          <a:prstGeom prst="rect">
            <a:avLst/>
          </a:prstGeom>
          <a:noFill/>
          <a:ln w="28575" cmpd="thinThick">
            <a:solidFill>
              <a:srgbClr val="0E05CB"/>
            </a:solidFill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142852"/>
            <a:ext cx="8572560" cy="57150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400" dirty="0" err="1" smtClean="0">
                <a:solidFill>
                  <a:srgbClr val="FF0000"/>
                </a:solidFill>
              </a:rPr>
              <a:t>Виставка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дитячих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малюнків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smtClean="0">
                <a:solidFill>
                  <a:srgbClr val="0E05CB"/>
                </a:solidFill>
              </a:rPr>
              <a:t>«</a:t>
            </a:r>
            <a:r>
              <a:rPr lang="ru-RU" sz="2400" dirty="0" err="1" smtClean="0">
                <a:solidFill>
                  <a:srgbClr val="0E05CB"/>
                </a:solidFill>
              </a:rPr>
              <a:t>Барви</a:t>
            </a:r>
            <a:r>
              <a:rPr lang="ru-RU" sz="2400" dirty="0" smtClean="0">
                <a:solidFill>
                  <a:srgbClr val="0E05CB"/>
                </a:solidFill>
              </a:rPr>
              <a:t> </a:t>
            </a:r>
            <a:r>
              <a:rPr lang="ru-RU" sz="2400" dirty="0" err="1" smtClean="0">
                <a:solidFill>
                  <a:srgbClr val="0E05CB"/>
                </a:solidFill>
              </a:rPr>
              <a:t>Гідності</a:t>
            </a:r>
            <a:r>
              <a:rPr lang="ru-RU" sz="2400" dirty="0" smtClean="0">
                <a:solidFill>
                  <a:srgbClr val="0E05CB"/>
                </a:solidFill>
              </a:rPr>
              <a:t> </a:t>
            </a:r>
            <a:r>
              <a:rPr lang="ru-RU" sz="2400" dirty="0" err="1" smtClean="0">
                <a:solidFill>
                  <a:srgbClr val="0E05CB"/>
                </a:solidFill>
              </a:rPr>
              <a:t>і</a:t>
            </a:r>
            <a:r>
              <a:rPr lang="ru-RU" sz="2400" dirty="0" smtClean="0">
                <a:solidFill>
                  <a:srgbClr val="0E05CB"/>
                </a:solidFill>
              </a:rPr>
              <a:t> </a:t>
            </a:r>
            <a:r>
              <a:rPr lang="ru-RU" sz="2400" dirty="0" err="1" smtClean="0">
                <a:solidFill>
                  <a:srgbClr val="0E05CB"/>
                </a:solidFill>
              </a:rPr>
              <a:t>Свободи</a:t>
            </a:r>
            <a:r>
              <a:rPr lang="ru-RU" sz="2400" dirty="0" smtClean="0">
                <a:solidFill>
                  <a:srgbClr val="0E05CB"/>
                </a:solidFill>
              </a:rPr>
              <a:t>»</a:t>
            </a:r>
            <a:endParaRPr lang="uk-UA" sz="2400" dirty="0">
              <a:solidFill>
                <a:srgbClr val="0E05CB"/>
              </a:solidFill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715140" y="5143512"/>
            <a:ext cx="500066" cy="285752"/>
          </a:xfrm>
        </p:spPr>
        <p:txBody>
          <a:bodyPr>
            <a:normAutofit/>
          </a:bodyPr>
          <a:lstStyle/>
          <a:p>
            <a:endParaRPr lang="uk-UA" sz="800" b="1" dirty="0" smtClean="0">
              <a:solidFill>
                <a:srgbClr val="0E05CB"/>
              </a:solidFill>
            </a:endParaRPr>
          </a:p>
        </p:txBody>
      </p:sp>
      <p:pic>
        <p:nvPicPr>
          <p:cNvPr id="1026" name="Picture 2" descr="C:\Users\RBDUT\Desktop\3333\316180601_184477020793427_3175374602974612956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494" y="928670"/>
            <a:ext cx="3168622" cy="2357454"/>
          </a:xfrm>
          <a:prstGeom prst="rect">
            <a:avLst/>
          </a:prstGeom>
          <a:noFill/>
          <a:ln w="50800" cmpd="tri">
            <a:solidFill>
              <a:srgbClr val="9B0303"/>
            </a:solidFill>
          </a:ln>
        </p:spPr>
      </p:pic>
      <p:pic>
        <p:nvPicPr>
          <p:cNvPr id="1027" name="Picture 3" descr="C:\Users\RBDUT\Desktop\3333\316252428_184476697460126_3720413244492770517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928669"/>
            <a:ext cx="3048022" cy="2286017"/>
          </a:xfrm>
          <a:prstGeom prst="rect">
            <a:avLst/>
          </a:prstGeom>
          <a:noFill/>
          <a:ln w="50800" cmpd="tri">
            <a:solidFill>
              <a:srgbClr val="9B0303"/>
            </a:solidFill>
          </a:ln>
        </p:spPr>
      </p:pic>
      <p:pic>
        <p:nvPicPr>
          <p:cNvPr id="1028" name="Picture 4" descr="C:\Users\RBDUT\Desktop\3333\316319619_184476997460096_916225429076190697_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3714752"/>
            <a:ext cx="3000396" cy="2232296"/>
          </a:xfrm>
          <a:prstGeom prst="rect">
            <a:avLst/>
          </a:prstGeom>
          <a:noFill/>
          <a:ln w="50800" cmpd="tri">
            <a:solidFill>
              <a:srgbClr val="9B0303"/>
            </a:solidFill>
          </a:ln>
        </p:spPr>
      </p:pic>
      <p:pic>
        <p:nvPicPr>
          <p:cNvPr id="1029" name="Picture 5" descr="C:\Users\RBDUT\Desktop\3333\316308417_184476694126793_3469284870175302987_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3714752"/>
            <a:ext cx="3143272" cy="2286625"/>
          </a:xfrm>
          <a:prstGeom prst="rect">
            <a:avLst/>
          </a:prstGeom>
          <a:noFill/>
          <a:ln w="50800" cmpd="tri">
            <a:solidFill>
              <a:srgbClr val="9B0303"/>
            </a:solidFill>
          </a:ln>
        </p:spPr>
      </p:pic>
      <p:pic>
        <p:nvPicPr>
          <p:cNvPr id="1030" name="Picture 6" descr="C:\Users\RBDUT\Desktop\3333\316160111_184476530793476_4380236345576665291_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28992" y="2143116"/>
            <a:ext cx="2464611" cy="3286148"/>
          </a:xfrm>
          <a:prstGeom prst="rect">
            <a:avLst/>
          </a:prstGeom>
          <a:noFill/>
          <a:ln w="50800" cmpd="tri">
            <a:solidFill>
              <a:srgbClr val="0E05CB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3428992" y="1142984"/>
            <a:ext cx="24288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solidFill>
                  <a:srgbClr val="FF0000"/>
                </a:solidFill>
              </a:rPr>
              <a:t>18 – 21  листопада 2022 р.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142852"/>
            <a:ext cx="8572560" cy="121444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uk-UA" sz="2400" dirty="0" smtClean="0">
                <a:solidFill>
                  <a:srgbClr val="FF0000"/>
                </a:solidFill>
              </a:rPr>
              <a:t>10 грудня 2022 року у Закарпатському обласному палаці дітей та юнацтва «</a:t>
            </a:r>
            <a:r>
              <a:rPr lang="uk-UA" sz="2400" dirty="0" err="1" smtClean="0">
                <a:solidFill>
                  <a:srgbClr val="FF0000"/>
                </a:solidFill>
              </a:rPr>
              <a:t>ПАДІЮНі</a:t>
            </a:r>
            <a:r>
              <a:rPr lang="uk-UA" sz="2400" dirty="0" smtClean="0">
                <a:solidFill>
                  <a:srgbClr val="FF0000"/>
                </a:solidFill>
              </a:rPr>
              <a:t>» пройшов </a:t>
            </a:r>
            <a:br>
              <a:rPr lang="uk-UA" sz="2400" dirty="0" smtClean="0">
                <a:solidFill>
                  <a:srgbClr val="FF0000"/>
                </a:solidFill>
              </a:rPr>
            </a:br>
            <a:r>
              <a:rPr lang="uk-UA" sz="2400" dirty="0" smtClean="0">
                <a:solidFill>
                  <a:srgbClr val="0E05CB"/>
                </a:solidFill>
              </a:rPr>
              <a:t>обласний форум лідерів учнівського самоврядування</a:t>
            </a:r>
            <a:endParaRPr lang="uk-UA" sz="2400" dirty="0">
              <a:solidFill>
                <a:srgbClr val="0E05CB"/>
              </a:solidFill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715140" y="5143512"/>
            <a:ext cx="500066" cy="285752"/>
          </a:xfrm>
        </p:spPr>
        <p:txBody>
          <a:bodyPr>
            <a:normAutofit/>
          </a:bodyPr>
          <a:lstStyle/>
          <a:p>
            <a:endParaRPr lang="uk-UA" sz="800" b="1" dirty="0" smtClean="0">
              <a:solidFill>
                <a:srgbClr val="0E05CB"/>
              </a:solidFill>
            </a:endParaRPr>
          </a:p>
        </p:txBody>
      </p:sp>
      <p:pic>
        <p:nvPicPr>
          <p:cNvPr id="2050" name="Picture 2" descr="C:\Users\RBDUT\Desktop\3333\319556136_189144640326665_669474791604795619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500174"/>
            <a:ext cx="4143404" cy="2757548"/>
          </a:xfrm>
          <a:prstGeom prst="rect">
            <a:avLst/>
          </a:prstGeom>
          <a:noFill/>
          <a:ln w="44450" cmpd="thinThick">
            <a:solidFill>
              <a:schemeClr val="tx1"/>
            </a:solidFill>
          </a:ln>
        </p:spPr>
      </p:pic>
      <p:pic>
        <p:nvPicPr>
          <p:cNvPr id="2051" name="Picture 3" descr="C:\Users\RBDUT\Desktop\3333\319555349_189144503660012_5437282148151829825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4429132"/>
            <a:ext cx="3071834" cy="2303876"/>
          </a:xfrm>
          <a:prstGeom prst="rect">
            <a:avLst/>
          </a:prstGeom>
          <a:noFill/>
          <a:ln w="44450" cmpd="thinThick">
            <a:solidFill>
              <a:schemeClr val="tx1"/>
            </a:solidFill>
          </a:ln>
        </p:spPr>
      </p:pic>
      <p:pic>
        <p:nvPicPr>
          <p:cNvPr id="2052" name="Picture 4" descr="C:\Users\RBDUT\Desktop\3333\319507892_189144440326685_7307716945179690589_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46" y="1500174"/>
            <a:ext cx="1928826" cy="2571768"/>
          </a:xfrm>
          <a:prstGeom prst="rect">
            <a:avLst/>
          </a:prstGeom>
          <a:noFill/>
          <a:ln w="44450" cmpd="thinThick">
            <a:solidFill>
              <a:schemeClr val="tx1"/>
            </a:solidFill>
          </a:ln>
        </p:spPr>
      </p:pic>
      <p:pic>
        <p:nvPicPr>
          <p:cNvPr id="2053" name="Picture 5" descr="C:\Users\RBDUT\Desktop\3333\319390998_189144616993334_1723705906623201353_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190" y="4214818"/>
            <a:ext cx="3857652" cy="2519830"/>
          </a:xfrm>
          <a:prstGeom prst="rect">
            <a:avLst/>
          </a:prstGeom>
          <a:noFill/>
          <a:ln w="44450" cmpd="thinThick">
            <a:solidFill>
              <a:schemeClr val="tx1"/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142852"/>
            <a:ext cx="8572560" cy="85725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uk-UA" sz="2400" dirty="0" smtClean="0">
                <a:solidFill>
                  <a:srgbClr val="FF0000"/>
                </a:solidFill>
              </a:rPr>
              <a:t>Інтелектуально-розважальна гра </a:t>
            </a:r>
            <a:r>
              <a:rPr lang="uk-UA" sz="2400" dirty="0" smtClean="0">
                <a:solidFill>
                  <a:srgbClr val="0E05CB"/>
                </a:solidFill>
              </a:rPr>
              <a:t>«Найрозумніші» </a:t>
            </a:r>
            <a:br>
              <a:rPr lang="uk-UA" sz="2400" dirty="0" smtClean="0">
                <a:solidFill>
                  <a:srgbClr val="0E05CB"/>
                </a:solidFill>
              </a:rPr>
            </a:br>
            <a:r>
              <a:rPr lang="uk-UA" sz="2400" dirty="0" smtClean="0">
                <a:solidFill>
                  <a:srgbClr val="FF0000"/>
                </a:solidFill>
              </a:rPr>
              <a:t>між</a:t>
            </a:r>
            <a:r>
              <a:rPr lang="uk-UA" sz="2400" b="0" dirty="0" smtClean="0">
                <a:solidFill>
                  <a:srgbClr val="0E05CB"/>
                </a:solidFill>
              </a:rPr>
              <a:t> </a:t>
            </a:r>
            <a:r>
              <a:rPr lang="uk-UA" sz="2400" dirty="0" smtClean="0">
                <a:solidFill>
                  <a:srgbClr val="FF0000"/>
                </a:solidFill>
              </a:rPr>
              <a:t>гуртківцями віком 12-13   (24.01.2023р)</a:t>
            </a:r>
            <a:endParaRPr lang="uk-UA" sz="2400" dirty="0">
              <a:solidFill>
                <a:srgbClr val="FF0000"/>
              </a:solidFill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715140" y="5143512"/>
            <a:ext cx="500066" cy="285752"/>
          </a:xfrm>
        </p:spPr>
        <p:txBody>
          <a:bodyPr>
            <a:normAutofit/>
          </a:bodyPr>
          <a:lstStyle/>
          <a:p>
            <a:endParaRPr lang="uk-UA" sz="800" b="1" dirty="0" smtClean="0">
              <a:solidFill>
                <a:srgbClr val="0E05CB"/>
              </a:solidFill>
            </a:endParaRPr>
          </a:p>
        </p:txBody>
      </p:sp>
      <p:pic>
        <p:nvPicPr>
          <p:cNvPr id="3074" name="Picture 2" descr="На зображенні може бути: 15 людей, люди стоять та у приміщенні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142984"/>
            <a:ext cx="3714776" cy="264320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3075" name="Picture 3" descr="C:\Users\RBDUT\Desktop\3333\327447255_2490124814497871_3142045241629314888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1142984"/>
            <a:ext cx="3786214" cy="264320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3076" name="Picture 4" descr="C:\Users\RBDUT\Desktop\3333\327527564_1233658477266308_3148170937413807699_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4000504"/>
            <a:ext cx="3714776" cy="269678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3077" name="Picture 5" descr="C:\Users\RBDUT\Desktop\3333\324026210_558013852930475_5231317953264686074_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190" y="4000504"/>
            <a:ext cx="3824310" cy="267177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151</TotalTime>
  <Words>121</Words>
  <PresentationFormat>Экран (4:3)</PresentationFormat>
  <Paragraphs>16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Поток</vt:lpstr>
      <vt:lpstr>Звіт про роботу  УЧНІВСЬКОЇ РАДИ “ЛІДЕР” Рахівської ТГ  за 2022-2023 н.р. </vt:lpstr>
      <vt:lpstr> І міський конкурс «Екологія – наше майбутнє» у рамках проведення Всеукраїнської акції «День юного натураліста – 2022»</vt:lpstr>
      <vt:lpstr>                 У рамках проведення І міського екологічного конкурсу  “Екологія – наше майбутнє”, одним із завдань для кожної команди був збір пластикових пляшок.  Виручені кошти у сумі 1500 грн. команди ЗЗСО Рахівської ТГ одноголосно вирішили передати волонтеру Сніжані Тулик  для потреб ЗСУ  </vt:lpstr>
      <vt:lpstr>17 жовтня 2022 року у ЦНТДЮТ відбулися вибори  голови учнівської ради «Лідер» </vt:lpstr>
      <vt:lpstr>Благодійна акція  «Допоможімо братам нашим меншим»</vt:lpstr>
      <vt:lpstr>Відеопривітання з Днем української писемності та мови</vt:lpstr>
      <vt:lpstr>Виставка дитячих малюнків «Барви Гідності і Свободи»</vt:lpstr>
      <vt:lpstr>10 грудня 2022 року у Закарпатському обласному палаці дітей та юнацтва «ПАДІЮНі» пройшов  обласний форум лідерів учнівського самоврядування</vt:lpstr>
      <vt:lpstr>Інтелектуально-розважальна гра «Найрозумніші»  між гуртківцями віком 12-13   (24.01.2023р)</vt:lpstr>
      <vt:lpstr>Відповідно до плану роботи учнівської ради «Лідер» Рахівської ТГ 14 березня організовано та проведено захід з нагоди відзначення  Дня добровольця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Звіт про роботу  УЧНІВСЬКОЇ РАДИ “ЛІДЕР” Рахівської ТГ  за І семестр 2022-2023 н.р. </dc:title>
  <dc:creator>RBDUT</dc:creator>
  <cp:lastModifiedBy>RBDUT</cp:lastModifiedBy>
  <cp:revision>21</cp:revision>
  <dcterms:created xsi:type="dcterms:W3CDTF">2023-03-06T06:39:25Z</dcterms:created>
  <dcterms:modified xsi:type="dcterms:W3CDTF">2023-03-15T07:28:39Z</dcterms:modified>
</cp:coreProperties>
</file>